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Default Extension="xx&amp;_nc_gid=HkD1G-04EogBq5pWn8abKg&amp;_nc_ss=7b2a8&amp;oh=00_AQD0KPgmTpa3KUSkZRFrz16UVdfZRdmJkwsCm-UOYkn0cg&amp;oe=6A6D4994"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256" r:id="rId2"/>
    <p:sldId id="257" r:id="rId3"/>
    <p:sldId id="267" r:id="rId4"/>
    <p:sldId id="301" r:id="rId5"/>
    <p:sldId id="260" r:id="rId6"/>
    <p:sldId id="272" r:id="rId7"/>
    <p:sldId id="263" r:id="rId8"/>
    <p:sldId id="261" r:id="rId9"/>
    <p:sldId id="304" r:id="rId10"/>
    <p:sldId id="274" r:id="rId11"/>
    <p:sldId id="275" r:id="rId12"/>
    <p:sldId id="265" r:id="rId13"/>
    <p:sldId id="276" r:id="rId14"/>
    <p:sldId id="277" r:id="rId15"/>
    <p:sldId id="278" r:id="rId16"/>
    <p:sldId id="302" r:id="rId17"/>
    <p:sldId id="279" r:id="rId18"/>
    <p:sldId id="264" r:id="rId19"/>
    <p:sldId id="273" r:id="rId20"/>
    <p:sldId id="305" r:id="rId21"/>
    <p:sldId id="258" r:id="rId22"/>
    <p:sldId id="282" r:id="rId23"/>
    <p:sldId id="284" r:id="rId24"/>
    <p:sldId id="285" r:id="rId25"/>
    <p:sldId id="283" r:id="rId26"/>
    <p:sldId id="281" r:id="rId27"/>
    <p:sldId id="286" r:id="rId28"/>
    <p:sldId id="293" r:id="rId29"/>
    <p:sldId id="294" r:id="rId30"/>
    <p:sldId id="295" r:id="rId31"/>
    <p:sldId id="296" r:id="rId32"/>
    <p:sldId id="297" r:id="rId33"/>
    <p:sldId id="298" r:id="rId34"/>
    <p:sldId id="299" r:id="rId35"/>
    <p:sldId id="303" r:id="rId36"/>
    <p:sldId id="306" r:id="rId37"/>
    <p:sldId id="270" r:id="rId38"/>
    <p:sldId id="307" r:id="rId39"/>
    <p:sldId id="308" r:id="rId40"/>
    <p:sldId id="262" r:id="rId41"/>
    <p:sldId id="309" r:id="rId42"/>
    <p:sldId id="300" r:id="rId43"/>
    <p:sldId id="280" r:id="rId44"/>
    <p:sldId id="287" r:id="rId45"/>
    <p:sldId id="288" r:id="rId46"/>
    <p:sldId id="289" r:id="rId47"/>
    <p:sldId id="290" r:id="rId48"/>
    <p:sldId id="291" r:id="rId49"/>
    <p:sldId id="292"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73" d="100"/>
          <a:sy n="73" d="100"/>
        </p:scale>
        <p:origin x="77" y="28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E222DC-C79D-4560-93A3-800C9E2E7CAE}" type="datetimeFigureOut">
              <a:rPr lang="en-US" smtClean="0"/>
              <a:t>8/17/2026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E79FAF-5C2C-4F63-93E7-3DEC1F399D5A}" type="slidenum">
              <a:rPr lang="en-US" smtClean="0"/>
              <a:t>‹#›</a:t>
            </a:fld>
            <a:endParaRPr lang="en-US"/>
          </a:p>
        </p:txBody>
      </p:sp>
    </p:spTree>
    <p:extLst>
      <p:ext uri="{BB962C8B-B14F-4D97-AF65-F5344CB8AC3E}">
        <p14:creationId xmlns:p14="http://schemas.microsoft.com/office/powerpoint/2010/main" val="2923123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doi.org/10.1093/jrssig/qmag041"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oceanservice.noaa.gov/facts/microplastics.html"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oceanservice.noaa.gov/facts/microplastics.html"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Caveats:  Combined information mainly from the Significance “How to present data the Significance Way” series (which was compiled to the RSS data viz guide and the Graphical Principles group.  Also utilizes the data to viz.com recommendations.  These resources compiled classical resources including Tufte and Wilkinson’s the Grammar of Graphics.</a:t>
            </a:r>
            <a:br>
              <a:rPr lang="en-US" dirty="0"/>
            </a:br>
            <a:br>
              <a:rPr lang="en-US" dirty="0"/>
            </a:br>
            <a:r>
              <a:rPr lang="en-US" dirty="0"/>
              <a:t>These guidelines may not cover every scenario and there may be other reasonable recommendations that could achieve an appropriate graphic.  Creating good (or bad) graphs is an art.</a:t>
            </a:r>
          </a:p>
        </p:txBody>
      </p:sp>
      <p:sp>
        <p:nvSpPr>
          <p:cNvPr id="4" name="Slide Number Placeholder 3"/>
          <p:cNvSpPr>
            <a:spLocks noGrp="1"/>
          </p:cNvSpPr>
          <p:nvPr>
            <p:ph type="sldNum" sz="quarter" idx="5"/>
          </p:nvPr>
        </p:nvSpPr>
        <p:spPr/>
        <p:txBody>
          <a:bodyPr/>
          <a:lstStyle/>
          <a:p>
            <a:fld id="{93E79FAF-5C2C-4F63-93E7-3DEC1F399D5A}" type="slidenum">
              <a:rPr lang="en-US" smtClean="0"/>
              <a:t>4</a:t>
            </a:fld>
            <a:endParaRPr lang="en-US"/>
          </a:p>
        </p:txBody>
      </p:sp>
    </p:spTree>
    <p:extLst>
      <p:ext uri="{BB962C8B-B14F-4D97-AF65-F5344CB8AC3E}">
        <p14:creationId xmlns:p14="http://schemas.microsoft.com/office/powerpoint/2010/main" val="34349470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2B043-AAA3-0461-DF0D-CF13A5FF14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8EDE60-3AC7-91EE-664B-001BBF0575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5E0527-FAF6-8AC6-38F9-02F60528FEBD}"/>
              </a:ext>
            </a:extLst>
          </p:cNvPr>
          <p:cNvSpPr>
            <a:spLocks noGrp="1"/>
          </p:cNvSpPr>
          <p:nvPr>
            <p:ph type="body" idx="1"/>
          </p:nvPr>
        </p:nvSpPr>
        <p:spPr/>
        <p:txBody>
          <a:bodyPr/>
          <a:lstStyle/>
          <a:p>
            <a:r>
              <a:rPr lang="en-US" dirty="0"/>
              <a:t>“Presenting data the Significance Way – Part 3”  Significance, November 2024, p.27-29; </a:t>
            </a:r>
          </a:p>
        </p:txBody>
      </p:sp>
      <p:sp>
        <p:nvSpPr>
          <p:cNvPr id="4" name="Slide Number Placeholder 3">
            <a:extLst>
              <a:ext uri="{FF2B5EF4-FFF2-40B4-BE49-F238E27FC236}">
                <a16:creationId xmlns:a16="http://schemas.microsoft.com/office/drawing/2014/main" id="{BFA67E42-A09B-83D0-062E-98E6F12EA468}"/>
              </a:ext>
            </a:extLst>
          </p:cNvPr>
          <p:cNvSpPr>
            <a:spLocks noGrp="1"/>
          </p:cNvSpPr>
          <p:nvPr>
            <p:ph type="sldNum" sz="quarter" idx="5"/>
          </p:nvPr>
        </p:nvSpPr>
        <p:spPr/>
        <p:txBody>
          <a:bodyPr/>
          <a:lstStyle/>
          <a:p>
            <a:fld id="{93E79FAF-5C2C-4F63-93E7-3DEC1F399D5A}" type="slidenum">
              <a:rPr lang="en-US" smtClean="0"/>
              <a:t>13</a:t>
            </a:fld>
            <a:endParaRPr lang="en-US"/>
          </a:p>
        </p:txBody>
      </p:sp>
    </p:spTree>
    <p:extLst>
      <p:ext uri="{BB962C8B-B14F-4D97-AF65-F5344CB8AC3E}">
        <p14:creationId xmlns:p14="http://schemas.microsoft.com/office/powerpoint/2010/main" val="40791299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F827C-081B-D9E9-E4E3-AACBC08AEA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2BD24C-4E94-8F99-402A-FD08D689BC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DB2D78-C1D5-5142-8EC7-86EF0F754081}"/>
              </a:ext>
            </a:extLst>
          </p:cNvPr>
          <p:cNvSpPr>
            <a:spLocks noGrp="1"/>
          </p:cNvSpPr>
          <p:nvPr>
            <p:ph type="body" idx="1"/>
          </p:nvPr>
        </p:nvSpPr>
        <p:spPr/>
        <p:txBody>
          <a:bodyPr/>
          <a:lstStyle/>
          <a:p>
            <a:r>
              <a:rPr lang="en-US" dirty="0"/>
              <a:t>“Presenting data the Significance Way – Part 3”; Significance, November 2024, p.29-30</a:t>
            </a:r>
          </a:p>
        </p:txBody>
      </p:sp>
      <p:sp>
        <p:nvSpPr>
          <p:cNvPr id="4" name="Slide Number Placeholder 3">
            <a:extLst>
              <a:ext uri="{FF2B5EF4-FFF2-40B4-BE49-F238E27FC236}">
                <a16:creationId xmlns:a16="http://schemas.microsoft.com/office/drawing/2014/main" id="{A8DD9F04-74F2-3808-2C19-0A95B8387A8C}"/>
              </a:ext>
            </a:extLst>
          </p:cNvPr>
          <p:cNvSpPr>
            <a:spLocks noGrp="1"/>
          </p:cNvSpPr>
          <p:nvPr>
            <p:ph type="sldNum" sz="quarter" idx="5"/>
          </p:nvPr>
        </p:nvSpPr>
        <p:spPr/>
        <p:txBody>
          <a:bodyPr/>
          <a:lstStyle/>
          <a:p>
            <a:fld id="{93E79FAF-5C2C-4F63-93E7-3DEC1F399D5A}" type="slidenum">
              <a:rPr lang="en-US" smtClean="0"/>
              <a:t>14</a:t>
            </a:fld>
            <a:endParaRPr lang="en-US"/>
          </a:p>
        </p:txBody>
      </p:sp>
    </p:spTree>
    <p:extLst>
      <p:ext uri="{BB962C8B-B14F-4D97-AF65-F5344CB8AC3E}">
        <p14:creationId xmlns:p14="http://schemas.microsoft.com/office/powerpoint/2010/main" val="38260584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887F5-ADE3-5F12-8E89-7CD3F00A52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012D25-7934-963E-6519-0481B547FB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49CCD5-B662-0AD8-079A-0E7F6F37DD22}"/>
              </a:ext>
            </a:extLst>
          </p:cNvPr>
          <p:cNvSpPr>
            <a:spLocks noGrp="1"/>
          </p:cNvSpPr>
          <p:nvPr>
            <p:ph type="body" idx="1"/>
          </p:nvPr>
        </p:nvSpPr>
        <p:spPr/>
        <p:txBody>
          <a:bodyPr/>
          <a:lstStyle/>
          <a:p>
            <a:r>
              <a:rPr lang="en-US" dirty="0"/>
              <a:t>“Presenting data the Significance Way – Part 3” Significance, November 2024, p.30</a:t>
            </a:r>
          </a:p>
        </p:txBody>
      </p:sp>
      <p:sp>
        <p:nvSpPr>
          <p:cNvPr id="4" name="Slide Number Placeholder 3">
            <a:extLst>
              <a:ext uri="{FF2B5EF4-FFF2-40B4-BE49-F238E27FC236}">
                <a16:creationId xmlns:a16="http://schemas.microsoft.com/office/drawing/2014/main" id="{0A8A0C8C-C712-5279-147F-722B039C95A3}"/>
              </a:ext>
            </a:extLst>
          </p:cNvPr>
          <p:cNvSpPr>
            <a:spLocks noGrp="1"/>
          </p:cNvSpPr>
          <p:nvPr>
            <p:ph type="sldNum" sz="quarter" idx="5"/>
          </p:nvPr>
        </p:nvSpPr>
        <p:spPr/>
        <p:txBody>
          <a:bodyPr/>
          <a:lstStyle/>
          <a:p>
            <a:fld id="{93E79FAF-5C2C-4F63-93E7-3DEC1F399D5A}" type="slidenum">
              <a:rPr lang="en-US" smtClean="0"/>
              <a:t>15</a:t>
            </a:fld>
            <a:endParaRPr lang="en-US"/>
          </a:p>
        </p:txBody>
      </p:sp>
    </p:spTree>
    <p:extLst>
      <p:ext uri="{BB962C8B-B14F-4D97-AF65-F5344CB8AC3E}">
        <p14:creationId xmlns:p14="http://schemas.microsoft.com/office/powerpoint/2010/main" val="790333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see undergraduate students do this often, especially with categorical information that is coded using numbers.  R pairs().</a:t>
            </a:r>
          </a:p>
        </p:txBody>
      </p:sp>
      <p:sp>
        <p:nvSpPr>
          <p:cNvPr id="4" name="Slide Number Placeholder 3"/>
          <p:cNvSpPr>
            <a:spLocks noGrp="1"/>
          </p:cNvSpPr>
          <p:nvPr>
            <p:ph type="sldNum" sz="quarter" idx="5"/>
          </p:nvPr>
        </p:nvSpPr>
        <p:spPr/>
        <p:txBody>
          <a:bodyPr/>
          <a:lstStyle/>
          <a:p>
            <a:fld id="{93E79FAF-5C2C-4F63-93E7-3DEC1F399D5A}" type="slidenum">
              <a:rPr lang="en-US" smtClean="0"/>
              <a:t>18</a:t>
            </a:fld>
            <a:endParaRPr lang="en-US"/>
          </a:p>
        </p:txBody>
      </p:sp>
    </p:spTree>
    <p:extLst>
      <p:ext uri="{BB962C8B-B14F-4D97-AF65-F5344CB8AC3E}">
        <p14:creationId xmlns:p14="http://schemas.microsoft.com/office/powerpoint/2010/main" val="26988672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common mistake I see with undergraduates.  Know we need to make a graph but haven’t thought about the purpose or audience.</a:t>
            </a:r>
          </a:p>
        </p:txBody>
      </p:sp>
      <p:sp>
        <p:nvSpPr>
          <p:cNvPr id="4" name="Slide Number Placeholder 3"/>
          <p:cNvSpPr>
            <a:spLocks noGrp="1"/>
          </p:cNvSpPr>
          <p:nvPr>
            <p:ph type="sldNum" sz="quarter" idx="5"/>
          </p:nvPr>
        </p:nvSpPr>
        <p:spPr/>
        <p:txBody>
          <a:bodyPr/>
          <a:lstStyle/>
          <a:p>
            <a:fld id="{93E79FAF-5C2C-4F63-93E7-3DEC1F399D5A}" type="slidenum">
              <a:rPr lang="en-US" smtClean="0"/>
              <a:t>19</a:t>
            </a:fld>
            <a:endParaRPr lang="en-US"/>
          </a:p>
        </p:txBody>
      </p:sp>
    </p:spTree>
    <p:extLst>
      <p:ext uri="{BB962C8B-B14F-4D97-AF65-F5344CB8AC3E}">
        <p14:creationId xmlns:p14="http://schemas.microsoft.com/office/powerpoint/2010/main" val="1971043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2012 U.S. presidential election; https://www.wsj.com/articles/SB10001424127887324439804578103470239517336</a:t>
            </a:r>
          </a:p>
        </p:txBody>
      </p:sp>
      <p:sp>
        <p:nvSpPr>
          <p:cNvPr id="4" name="Slide Number Placeholder 3"/>
          <p:cNvSpPr>
            <a:spLocks noGrp="1"/>
          </p:cNvSpPr>
          <p:nvPr>
            <p:ph type="sldNum" sz="quarter" idx="5"/>
          </p:nvPr>
        </p:nvSpPr>
        <p:spPr/>
        <p:txBody>
          <a:bodyPr/>
          <a:lstStyle/>
          <a:p>
            <a:fld id="{93E79FAF-5C2C-4F63-93E7-3DEC1F399D5A}" type="slidenum">
              <a:rPr lang="en-US" smtClean="0"/>
              <a:t>21</a:t>
            </a:fld>
            <a:endParaRPr lang="en-US"/>
          </a:p>
        </p:txBody>
      </p:sp>
    </p:spTree>
    <p:extLst>
      <p:ext uri="{BB962C8B-B14F-4D97-AF65-F5344CB8AC3E}">
        <p14:creationId xmlns:p14="http://schemas.microsoft.com/office/powerpoint/2010/main" val="23254871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E79FAF-5C2C-4F63-93E7-3DEC1F399D5A}" type="slidenum">
              <a:rPr lang="en-US" smtClean="0"/>
              <a:t>22</a:t>
            </a:fld>
            <a:endParaRPr lang="en-US"/>
          </a:p>
        </p:txBody>
      </p:sp>
    </p:spTree>
    <p:extLst>
      <p:ext uri="{BB962C8B-B14F-4D97-AF65-F5344CB8AC3E}">
        <p14:creationId xmlns:p14="http://schemas.microsoft.com/office/powerpoint/2010/main" val="3344358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http://www.projectarkfoundation.com/animal/amur_leopard</a:t>
            </a:r>
          </a:p>
        </p:txBody>
      </p:sp>
      <p:sp>
        <p:nvSpPr>
          <p:cNvPr id="4" name="Slide Number Placeholder 3"/>
          <p:cNvSpPr>
            <a:spLocks noGrp="1"/>
          </p:cNvSpPr>
          <p:nvPr>
            <p:ph type="sldNum" sz="quarter" idx="5"/>
          </p:nvPr>
        </p:nvSpPr>
        <p:spPr/>
        <p:txBody>
          <a:bodyPr/>
          <a:lstStyle/>
          <a:p>
            <a:fld id="{93E79FAF-5C2C-4F63-93E7-3DEC1F399D5A}" type="slidenum">
              <a:rPr lang="en-US" smtClean="0"/>
              <a:t>23</a:t>
            </a:fld>
            <a:endParaRPr lang="en-US"/>
          </a:p>
        </p:txBody>
      </p:sp>
    </p:spTree>
    <p:extLst>
      <p:ext uri="{BB962C8B-B14F-4D97-AF65-F5344CB8AC3E}">
        <p14:creationId xmlns:p14="http://schemas.microsoft.com/office/powerpoint/2010/main" val="7458901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https://www.mdpi.com/2072-4292/10/10/1591</a:t>
            </a:r>
          </a:p>
        </p:txBody>
      </p:sp>
      <p:sp>
        <p:nvSpPr>
          <p:cNvPr id="4" name="Slide Number Placeholder 3"/>
          <p:cNvSpPr>
            <a:spLocks noGrp="1"/>
          </p:cNvSpPr>
          <p:nvPr>
            <p:ph type="sldNum" sz="quarter" idx="5"/>
          </p:nvPr>
        </p:nvSpPr>
        <p:spPr/>
        <p:txBody>
          <a:bodyPr/>
          <a:lstStyle/>
          <a:p>
            <a:fld id="{93E79FAF-5C2C-4F63-93E7-3DEC1F399D5A}" type="slidenum">
              <a:rPr lang="en-US" smtClean="0"/>
              <a:t>24</a:t>
            </a:fld>
            <a:endParaRPr lang="en-US"/>
          </a:p>
        </p:txBody>
      </p:sp>
    </p:spTree>
    <p:extLst>
      <p:ext uri="{BB962C8B-B14F-4D97-AF65-F5344CB8AC3E}">
        <p14:creationId xmlns:p14="http://schemas.microsoft.com/office/powerpoint/2010/main" val="35865099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https://nypost.com/2024/01/19/health/states-with-most-people-on-ozempic-wegovy-for-weight-loss/</a:t>
            </a:r>
          </a:p>
        </p:txBody>
      </p:sp>
      <p:sp>
        <p:nvSpPr>
          <p:cNvPr id="4" name="Slide Number Placeholder 3"/>
          <p:cNvSpPr>
            <a:spLocks noGrp="1"/>
          </p:cNvSpPr>
          <p:nvPr>
            <p:ph type="sldNum" sz="quarter" idx="5"/>
          </p:nvPr>
        </p:nvSpPr>
        <p:spPr/>
        <p:txBody>
          <a:bodyPr/>
          <a:lstStyle/>
          <a:p>
            <a:fld id="{93E79FAF-5C2C-4F63-93E7-3DEC1F399D5A}" type="slidenum">
              <a:rPr lang="en-US" smtClean="0"/>
              <a:t>25</a:t>
            </a:fld>
            <a:endParaRPr lang="en-US"/>
          </a:p>
        </p:txBody>
      </p:sp>
    </p:spTree>
    <p:extLst>
      <p:ext uri="{BB962C8B-B14F-4D97-AF65-F5344CB8AC3E}">
        <p14:creationId xmlns:p14="http://schemas.microsoft.com/office/powerpoint/2010/main" val="1985814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“Presenting Data the Significance Way:  Part 1”  Significance, July 2024, p.36</a:t>
            </a:r>
          </a:p>
        </p:txBody>
      </p:sp>
      <p:sp>
        <p:nvSpPr>
          <p:cNvPr id="4" name="Slide Number Placeholder 3"/>
          <p:cNvSpPr>
            <a:spLocks noGrp="1"/>
          </p:cNvSpPr>
          <p:nvPr>
            <p:ph type="sldNum" sz="quarter" idx="5"/>
          </p:nvPr>
        </p:nvSpPr>
        <p:spPr/>
        <p:txBody>
          <a:bodyPr/>
          <a:lstStyle/>
          <a:p>
            <a:fld id="{93E79FAF-5C2C-4F63-93E7-3DEC1F399D5A}" type="slidenum">
              <a:rPr lang="en-US" smtClean="0"/>
              <a:t>5</a:t>
            </a:fld>
            <a:endParaRPr lang="en-US"/>
          </a:p>
        </p:txBody>
      </p:sp>
    </p:spTree>
    <p:extLst>
      <p:ext uri="{BB962C8B-B14F-4D97-AF65-F5344CB8AC3E}">
        <p14:creationId xmlns:p14="http://schemas.microsoft.com/office/powerpoint/2010/main" val="26180172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 </a:t>
            </a:r>
            <a:r>
              <a:rPr lang="en-US" dirty="0" err="1"/>
              <a:t>Menicali</a:t>
            </a:r>
            <a:r>
              <a:rPr lang="en-US" dirty="0"/>
              <a:t> et al, Chug, run, repeat: A statistical analysis of beer-mile performance, </a:t>
            </a:r>
            <a:r>
              <a:rPr lang="en-US" i="1" dirty="0"/>
              <a:t>Significance</a:t>
            </a:r>
            <a:r>
              <a:rPr lang="en-US" dirty="0"/>
              <a:t>, Volume 23, Issue 4, July 2026, Pages 8–13, </a:t>
            </a:r>
            <a:r>
              <a:rPr lang="en-US" u="sng" dirty="0">
                <a:hlinkClick r:id="rId3"/>
              </a:rPr>
              <a:t>https://doi.org/10.1093/jrssig/qmag041</a:t>
            </a:r>
            <a:endParaRPr lang="en-US" dirty="0"/>
          </a:p>
          <a:p>
            <a:endParaRPr lang="en-US" dirty="0"/>
          </a:p>
        </p:txBody>
      </p:sp>
      <p:sp>
        <p:nvSpPr>
          <p:cNvPr id="4" name="Slide Number Placeholder 3"/>
          <p:cNvSpPr>
            <a:spLocks noGrp="1"/>
          </p:cNvSpPr>
          <p:nvPr>
            <p:ph type="sldNum" sz="quarter" idx="5"/>
          </p:nvPr>
        </p:nvSpPr>
        <p:spPr/>
        <p:txBody>
          <a:bodyPr/>
          <a:lstStyle/>
          <a:p>
            <a:fld id="{93E79FAF-5C2C-4F63-93E7-3DEC1F399D5A}" type="slidenum">
              <a:rPr lang="en-US" smtClean="0"/>
              <a:t>26</a:t>
            </a:fld>
            <a:endParaRPr lang="en-US"/>
          </a:p>
        </p:txBody>
      </p:sp>
    </p:spTree>
    <p:extLst>
      <p:ext uri="{BB962C8B-B14F-4D97-AF65-F5344CB8AC3E}">
        <p14:creationId xmlns:p14="http://schemas.microsoft.com/office/powerpoint/2010/main" val="15920619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45EDB-CA8C-C45F-8F99-22D27050BD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E339FE-E651-EC15-A363-0F9B34A1CF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2B5204-C948-2090-DD1A-DF38400E5B16}"/>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3"/>
              </a:rPr>
              <a:t>https://oceanservice.noaa.gov/facts/microplastics.html</a:t>
            </a:r>
            <a:r>
              <a:rPr lang="en-US" sz="1200" u="sng" kern="1200" dirty="0">
                <a:solidFill>
                  <a:schemeClr val="tx1"/>
                </a:solidFill>
                <a:effectLst/>
                <a:latin typeface="+mn-lt"/>
                <a:ea typeface="+mn-ea"/>
                <a:cs typeface="+mn-cs"/>
              </a:rPr>
              <a:t> (</a:t>
            </a:r>
            <a:r>
              <a:rPr lang="en-US" sz="1200" u="sng" kern="1200" dirty="0" err="1">
                <a:solidFill>
                  <a:schemeClr val="tx1"/>
                </a:solidFill>
                <a:effectLst/>
                <a:latin typeface="+mn-lt"/>
                <a:ea typeface="+mn-ea"/>
                <a:cs typeface="+mn-cs"/>
              </a:rPr>
              <a:t>defmition</a:t>
            </a:r>
            <a:r>
              <a:rPr lang="en-US" sz="1200" u="sng" kern="1200" dirty="0">
                <a:solidFill>
                  <a:schemeClr val="tx1"/>
                </a:solidFill>
                <a:effectLst/>
                <a:latin typeface="+mn-lt"/>
                <a:ea typeface="+mn-ea"/>
                <a:cs typeface="+mn-cs"/>
              </a:rPr>
              <a:t> of microplastics);  </a:t>
            </a:r>
            <a:endParaRPr lang="en-US" dirty="0"/>
          </a:p>
        </p:txBody>
      </p:sp>
      <p:sp>
        <p:nvSpPr>
          <p:cNvPr id="4" name="Slide Number Placeholder 3">
            <a:extLst>
              <a:ext uri="{FF2B5EF4-FFF2-40B4-BE49-F238E27FC236}">
                <a16:creationId xmlns:a16="http://schemas.microsoft.com/office/drawing/2014/main" id="{AA206F1A-3627-4EEC-624B-7E904B8E5390}"/>
              </a:ext>
            </a:extLst>
          </p:cNvPr>
          <p:cNvSpPr>
            <a:spLocks noGrp="1"/>
          </p:cNvSpPr>
          <p:nvPr>
            <p:ph type="sldNum" sz="quarter" idx="5"/>
          </p:nvPr>
        </p:nvSpPr>
        <p:spPr/>
        <p:txBody>
          <a:bodyPr/>
          <a:lstStyle/>
          <a:p>
            <a:fld id="{93E79FAF-5C2C-4F63-93E7-3DEC1F399D5A}" type="slidenum">
              <a:rPr lang="en-US" smtClean="0"/>
              <a:t>28</a:t>
            </a:fld>
            <a:endParaRPr lang="en-US"/>
          </a:p>
        </p:txBody>
      </p:sp>
    </p:spTree>
    <p:extLst>
      <p:ext uri="{BB962C8B-B14F-4D97-AF65-F5344CB8AC3E}">
        <p14:creationId xmlns:p14="http://schemas.microsoft.com/office/powerpoint/2010/main" val="11204424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E79FAF-5C2C-4F63-93E7-3DEC1F399D5A}" type="slidenum">
              <a:rPr lang="en-US" smtClean="0"/>
              <a:t>31</a:t>
            </a:fld>
            <a:endParaRPr lang="en-US"/>
          </a:p>
        </p:txBody>
      </p:sp>
    </p:spTree>
    <p:extLst>
      <p:ext uri="{BB962C8B-B14F-4D97-AF65-F5344CB8AC3E}">
        <p14:creationId xmlns:p14="http://schemas.microsoft.com/office/powerpoint/2010/main" val="14828566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“Presenting data the Significance way:  Part 2”  Significance, September 2024, p.36</a:t>
            </a:r>
          </a:p>
        </p:txBody>
      </p:sp>
      <p:sp>
        <p:nvSpPr>
          <p:cNvPr id="4" name="Slide Number Placeholder 3"/>
          <p:cNvSpPr>
            <a:spLocks noGrp="1"/>
          </p:cNvSpPr>
          <p:nvPr>
            <p:ph type="sldNum" sz="quarter" idx="5"/>
          </p:nvPr>
        </p:nvSpPr>
        <p:spPr/>
        <p:txBody>
          <a:bodyPr/>
          <a:lstStyle/>
          <a:p>
            <a:fld id="{93E79FAF-5C2C-4F63-93E7-3DEC1F399D5A}" type="slidenum">
              <a:rPr lang="en-US" smtClean="0"/>
              <a:t>40</a:t>
            </a:fld>
            <a:endParaRPr lang="en-US"/>
          </a:p>
        </p:txBody>
      </p:sp>
    </p:spTree>
    <p:extLst>
      <p:ext uri="{BB962C8B-B14F-4D97-AF65-F5344CB8AC3E}">
        <p14:creationId xmlns:p14="http://schemas.microsoft.com/office/powerpoint/2010/main" val="7093396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9901D-3DF3-9DF2-8470-A6480B9A13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5B03EF-2C7F-655A-9124-CBE6F85E0A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829EF8-3AC2-D1FF-A741-3FCC61ABD5BC}"/>
              </a:ext>
            </a:extLst>
          </p:cNvPr>
          <p:cNvSpPr>
            <a:spLocks noGrp="1"/>
          </p:cNvSpPr>
          <p:nvPr>
            <p:ph type="body" idx="1"/>
          </p:nvPr>
        </p:nvSpPr>
        <p:spPr/>
        <p:txBody>
          <a:bodyPr/>
          <a:lstStyle/>
          <a:p>
            <a:r>
              <a:rPr lang="en-US" dirty="0"/>
              <a:t>“Presenting data the Significance way:  Part 2”  Significance, September 2024, p.36</a:t>
            </a:r>
          </a:p>
        </p:txBody>
      </p:sp>
      <p:sp>
        <p:nvSpPr>
          <p:cNvPr id="4" name="Slide Number Placeholder 3">
            <a:extLst>
              <a:ext uri="{FF2B5EF4-FFF2-40B4-BE49-F238E27FC236}">
                <a16:creationId xmlns:a16="http://schemas.microsoft.com/office/drawing/2014/main" id="{A00EA226-4A5A-7607-5CF2-478234653E1F}"/>
              </a:ext>
            </a:extLst>
          </p:cNvPr>
          <p:cNvSpPr>
            <a:spLocks noGrp="1"/>
          </p:cNvSpPr>
          <p:nvPr>
            <p:ph type="sldNum" sz="quarter" idx="5"/>
          </p:nvPr>
        </p:nvSpPr>
        <p:spPr/>
        <p:txBody>
          <a:bodyPr/>
          <a:lstStyle/>
          <a:p>
            <a:fld id="{93E79FAF-5C2C-4F63-93E7-3DEC1F399D5A}" type="slidenum">
              <a:rPr lang="en-US" smtClean="0"/>
              <a:t>41</a:t>
            </a:fld>
            <a:endParaRPr lang="en-US"/>
          </a:p>
        </p:txBody>
      </p:sp>
    </p:spTree>
    <p:extLst>
      <p:ext uri="{BB962C8B-B14F-4D97-AF65-F5344CB8AC3E}">
        <p14:creationId xmlns:p14="http://schemas.microsoft.com/office/powerpoint/2010/main" val="2709178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3"/>
              </a:rPr>
              <a:t>https://oceanservice.noaa.gov/facts/microplastics.html</a:t>
            </a:r>
            <a:r>
              <a:rPr lang="en-US" sz="1200" u="sng" kern="1200" dirty="0">
                <a:solidFill>
                  <a:schemeClr val="tx1"/>
                </a:solidFill>
                <a:effectLst/>
                <a:latin typeface="+mn-lt"/>
                <a:ea typeface="+mn-ea"/>
                <a:cs typeface="+mn-cs"/>
              </a:rPr>
              <a:t> (</a:t>
            </a:r>
            <a:r>
              <a:rPr lang="en-US" sz="1200" u="sng" kern="1200" dirty="0" err="1">
                <a:solidFill>
                  <a:schemeClr val="tx1"/>
                </a:solidFill>
                <a:effectLst/>
                <a:latin typeface="+mn-lt"/>
                <a:ea typeface="+mn-ea"/>
                <a:cs typeface="+mn-cs"/>
              </a:rPr>
              <a:t>defmition</a:t>
            </a:r>
            <a:r>
              <a:rPr lang="en-US" sz="1200" u="sng" kern="1200" dirty="0">
                <a:solidFill>
                  <a:schemeClr val="tx1"/>
                </a:solidFill>
                <a:effectLst/>
                <a:latin typeface="+mn-lt"/>
                <a:ea typeface="+mn-ea"/>
                <a:cs typeface="+mn-cs"/>
              </a:rPr>
              <a:t> of microplastics);  </a:t>
            </a:r>
            <a:endParaRPr lang="en-US" dirty="0"/>
          </a:p>
        </p:txBody>
      </p:sp>
      <p:sp>
        <p:nvSpPr>
          <p:cNvPr id="4" name="Slide Number Placeholder 3"/>
          <p:cNvSpPr>
            <a:spLocks noGrp="1"/>
          </p:cNvSpPr>
          <p:nvPr>
            <p:ph type="sldNum" sz="quarter" idx="5"/>
          </p:nvPr>
        </p:nvSpPr>
        <p:spPr/>
        <p:txBody>
          <a:bodyPr/>
          <a:lstStyle/>
          <a:p>
            <a:fld id="{93E79FAF-5C2C-4F63-93E7-3DEC1F399D5A}" type="slidenum">
              <a:rPr lang="en-US" smtClean="0"/>
              <a:t>43</a:t>
            </a:fld>
            <a:endParaRPr lang="en-US"/>
          </a:p>
        </p:txBody>
      </p:sp>
    </p:spTree>
    <p:extLst>
      <p:ext uri="{BB962C8B-B14F-4D97-AF65-F5344CB8AC3E}">
        <p14:creationId xmlns:p14="http://schemas.microsoft.com/office/powerpoint/2010/main" val="7167905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E79FAF-5C2C-4F63-93E7-3DEC1F399D5A}" type="slidenum">
              <a:rPr lang="en-US" smtClean="0"/>
              <a:t>44</a:t>
            </a:fld>
            <a:endParaRPr lang="en-US"/>
          </a:p>
        </p:txBody>
      </p:sp>
    </p:spTree>
    <p:extLst>
      <p:ext uri="{BB962C8B-B14F-4D97-AF65-F5344CB8AC3E}">
        <p14:creationId xmlns:p14="http://schemas.microsoft.com/office/powerpoint/2010/main" val="3034100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Superheroes from the Graphics Principles group:  https://graphicsprinciples.github.io/;  Villain created by me using ChatGPT.</a:t>
            </a:r>
          </a:p>
        </p:txBody>
      </p:sp>
      <p:sp>
        <p:nvSpPr>
          <p:cNvPr id="4" name="Slide Number Placeholder 3"/>
          <p:cNvSpPr>
            <a:spLocks noGrp="1"/>
          </p:cNvSpPr>
          <p:nvPr>
            <p:ph type="sldNum" sz="quarter" idx="5"/>
          </p:nvPr>
        </p:nvSpPr>
        <p:spPr/>
        <p:txBody>
          <a:bodyPr/>
          <a:lstStyle/>
          <a:p>
            <a:fld id="{93E79FAF-5C2C-4F63-93E7-3DEC1F399D5A}" type="slidenum">
              <a:rPr lang="en-US" smtClean="0"/>
              <a:t>6</a:t>
            </a:fld>
            <a:endParaRPr lang="en-US"/>
          </a:p>
        </p:txBody>
      </p:sp>
    </p:spTree>
    <p:extLst>
      <p:ext uri="{BB962C8B-B14F-4D97-AF65-F5344CB8AC3E}">
        <p14:creationId xmlns:p14="http://schemas.microsoft.com/office/powerpoint/2010/main" val="388887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“Presenting Data the Significance Way:  Part 3”  Significance, November 2024, p. 26; https://graphicsprinciples.github.io/</a:t>
            </a:r>
          </a:p>
        </p:txBody>
      </p:sp>
      <p:sp>
        <p:nvSpPr>
          <p:cNvPr id="4" name="Slide Number Placeholder 3"/>
          <p:cNvSpPr>
            <a:spLocks noGrp="1"/>
          </p:cNvSpPr>
          <p:nvPr>
            <p:ph type="sldNum" sz="quarter" idx="5"/>
          </p:nvPr>
        </p:nvSpPr>
        <p:spPr/>
        <p:txBody>
          <a:bodyPr/>
          <a:lstStyle/>
          <a:p>
            <a:fld id="{93E79FAF-5C2C-4F63-93E7-3DEC1F399D5A}" type="slidenum">
              <a:rPr lang="en-US" smtClean="0"/>
              <a:t>7</a:t>
            </a:fld>
            <a:endParaRPr lang="en-US"/>
          </a:p>
        </p:txBody>
      </p:sp>
    </p:spTree>
    <p:extLst>
      <p:ext uri="{BB962C8B-B14F-4D97-AF65-F5344CB8AC3E}">
        <p14:creationId xmlns:p14="http://schemas.microsoft.com/office/powerpoint/2010/main" val="2558360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“Presenting Data the Significance Way, Part 2”    Significance, September 2024, p. 32-33; https://graphicsprinciples.github.io/</a:t>
            </a:r>
          </a:p>
        </p:txBody>
      </p:sp>
      <p:sp>
        <p:nvSpPr>
          <p:cNvPr id="4" name="Slide Number Placeholder 3"/>
          <p:cNvSpPr>
            <a:spLocks noGrp="1"/>
          </p:cNvSpPr>
          <p:nvPr>
            <p:ph type="sldNum" sz="quarter" idx="5"/>
          </p:nvPr>
        </p:nvSpPr>
        <p:spPr/>
        <p:txBody>
          <a:bodyPr/>
          <a:lstStyle/>
          <a:p>
            <a:fld id="{93E79FAF-5C2C-4F63-93E7-3DEC1F399D5A}" type="slidenum">
              <a:rPr lang="en-US" smtClean="0"/>
              <a:t>8</a:t>
            </a:fld>
            <a:endParaRPr lang="en-US"/>
          </a:p>
        </p:txBody>
      </p:sp>
    </p:spTree>
    <p:extLst>
      <p:ext uri="{BB962C8B-B14F-4D97-AF65-F5344CB8AC3E}">
        <p14:creationId xmlns:p14="http://schemas.microsoft.com/office/powerpoint/2010/main" val="6514359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E0CD5-9781-D248-958D-3FE9A20AB7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4315F9-88E5-16D7-D874-6FCA3F21DE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ABA19F-6B9C-07C7-DFAB-FE5FAC970CB9}"/>
              </a:ext>
            </a:extLst>
          </p:cNvPr>
          <p:cNvSpPr>
            <a:spLocks noGrp="1"/>
          </p:cNvSpPr>
          <p:nvPr>
            <p:ph type="body" idx="1"/>
          </p:nvPr>
        </p:nvSpPr>
        <p:spPr/>
        <p:txBody>
          <a:bodyPr/>
          <a:lstStyle/>
          <a:p>
            <a:r>
              <a:rPr lang="en-US" dirty="0"/>
              <a:t>“Presenting Data the Significance Way, Part 2”    Significance, September 2024, p. 32-33; https://graphicsprinciples.github.io/</a:t>
            </a:r>
          </a:p>
        </p:txBody>
      </p:sp>
      <p:sp>
        <p:nvSpPr>
          <p:cNvPr id="4" name="Slide Number Placeholder 3">
            <a:extLst>
              <a:ext uri="{FF2B5EF4-FFF2-40B4-BE49-F238E27FC236}">
                <a16:creationId xmlns:a16="http://schemas.microsoft.com/office/drawing/2014/main" id="{797C78EB-B6A5-93C6-CA61-F675B9A89696}"/>
              </a:ext>
            </a:extLst>
          </p:cNvPr>
          <p:cNvSpPr>
            <a:spLocks noGrp="1"/>
          </p:cNvSpPr>
          <p:nvPr>
            <p:ph type="sldNum" sz="quarter" idx="5"/>
          </p:nvPr>
        </p:nvSpPr>
        <p:spPr/>
        <p:txBody>
          <a:bodyPr/>
          <a:lstStyle/>
          <a:p>
            <a:fld id="{93E79FAF-5C2C-4F63-93E7-3DEC1F399D5A}" type="slidenum">
              <a:rPr lang="en-US" smtClean="0"/>
              <a:t>9</a:t>
            </a:fld>
            <a:endParaRPr lang="en-US"/>
          </a:p>
        </p:txBody>
      </p:sp>
    </p:spTree>
    <p:extLst>
      <p:ext uri="{BB962C8B-B14F-4D97-AF65-F5344CB8AC3E}">
        <p14:creationId xmlns:p14="http://schemas.microsoft.com/office/powerpoint/2010/main" val="10960638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“Presenting data the Significance Way:  Part 2”  Significance, September 2024, p. 34 – 35; https://graphicsprinciples.github.io/</a:t>
            </a:r>
          </a:p>
        </p:txBody>
      </p:sp>
      <p:sp>
        <p:nvSpPr>
          <p:cNvPr id="4" name="Slide Number Placeholder 3"/>
          <p:cNvSpPr>
            <a:spLocks noGrp="1"/>
          </p:cNvSpPr>
          <p:nvPr>
            <p:ph type="sldNum" sz="quarter" idx="5"/>
          </p:nvPr>
        </p:nvSpPr>
        <p:spPr/>
        <p:txBody>
          <a:bodyPr/>
          <a:lstStyle/>
          <a:p>
            <a:fld id="{93E79FAF-5C2C-4F63-93E7-3DEC1F399D5A}" type="slidenum">
              <a:rPr lang="en-US" smtClean="0"/>
              <a:t>10</a:t>
            </a:fld>
            <a:endParaRPr lang="en-US"/>
          </a:p>
        </p:txBody>
      </p:sp>
    </p:spTree>
    <p:extLst>
      <p:ext uri="{BB962C8B-B14F-4D97-AF65-F5344CB8AC3E}">
        <p14:creationId xmlns:p14="http://schemas.microsoft.com/office/powerpoint/2010/main" val="27837260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“Presenting data the Significance Way:  Part 2”  Significance, September 2024, p. 34 – 35; https://graphicsprinciples.github.io/</a:t>
            </a:r>
          </a:p>
          <a:p>
            <a:endParaRPr lang="en-US" dirty="0"/>
          </a:p>
        </p:txBody>
      </p:sp>
      <p:sp>
        <p:nvSpPr>
          <p:cNvPr id="4" name="Slide Number Placeholder 3"/>
          <p:cNvSpPr>
            <a:spLocks noGrp="1"/>
          </p:cNvSpPr>
          <p:nvPr>
            <p:ph type="sldNum" sz="quarter" idx="5"/>
          </p:nvPr>
        </p:nvSpPr>
        <p:spPr/>
        <p:txBody>
          <a:bodyPr/>
          <a:lstStyle/>
          <a:p>
            <a:fld id="{93E79FAF-5C2C-4F63-93E7-3DEC1F399D5A}" type="slidenum">
              <a:rPr lang="en-US" smtClean="0"/>
              <a:t>11</a:t>
            </a:fld>
            <a:endParaRPr lang="en-US"/>
          </a:p>
        </p:txBody>
      </p:sp>
    </p:spTree>
    <p:extLst>
      <p:ext uri="{BB962C8B-B14F-4D97-AF65-F5344CB8AC3E}">
        <p14:creationId xmlns:p14="http://schemas.microsoft.com/office/powerpoint/2010/main" val="3720145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“Presenting data the Significance Way – Part 3”  Significance, November 2024, p.27-29; https://journal.r-project.org/articles/RJ-2023-071/</a:t>
            </a:r>
          </a:p>
        </p:txBody>
      </p:sp>
      <p:sp>
        <p:nvSpPr>
          <p:cNvPr id="4" name="Slide Number Placeholder 3"/>
          <p:cNvSpPr>
            <a:spLocks noGrp="1"/>
          </p:cNvSpPr>
          <p:nvPr>
            <p:ph type="sldNum" sz="quarter" idx="5"/>
          </p:nvPr>
        </p:nvSpPr>
        <p:spPr/>
        <p:txBody>
          <a:bodyPr/>
          <a:lstStyle/>
          <a:p>
            <a:fld id="{93E79FAF-5C2C-4F63-93E7-3DEC1F399D5A}" type="slidenum">
              <a:rPr lang="en-US" smtClean="0"/>
              <a:t>12</a:t>
            </a:fld>
            <a:endParaRPr lang="en-US"/>
          </a:p>
        </p:txBody>
      </p:sp>
    </p:spTree>
    <p:extLst>
      <p:ext uri="{BB962C8B-B14F-4D97-AF65-F5344CB8AC3E}">
        <p14:creationId xmlns:p14="http://schemas.microsoft.com/office/powerpoint/2010/main" val="2963344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D9E37-8700-C000-DB8B-0F4DBBEAEFE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5B1073-4F97-F427-8279-3F210B294A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AA3F331-04A6-1135-3C6C-AADC2A703F59}"/>
              </a:ext>
            </a:extLst>
          </p:cNvPr>
          <p:cNvSpPr>
            <a:spLocks noGrp="1"/>
          </p:cNvSpPr>
          <p:nvPr>
            <p:ph type="dt" sz="half" idx="10"/>
          </p:nvPr>
        </p:nvSpPr>
        <p:spPr/>
        <p:txBody>
          <a:bodyPr/>
          <a:lstStyle/>
          <a:p>
            <a:fld id="{D7D9213F-2938-4CB3-AD29-5C35723EA811}" type="datetime1">
              <a:rPr lang="en-US" smtClean="0"/>
              <a:t>8/17/2026</a:t>
            </a:fld>
            <a:endParaRPr lang="en-US"/>
          </a:p>
        </p:txBody>
      </p:sp>
      <p:sp>
        <p:nvSpPr>
          <p:cNvPr id="5" name="Footer Placeholder 4">
            <a:extLst>
              <a:ext uri="{FF2B5EF4-FFF2-40B4-BE49-F238E27FC236}">
                <a16:creationId xmlns:a16="http://schemas.microsoft.com/office/drawing/2014/main" id="{5ACAAD4F-D759-CD25-EB54-8BD260DA87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91CF56-7800-49BD-E8FD-F82A719ABF6C}"/>
              </a:ext>
            </a:extLst>
          </p:cNvPr>
          <p:cNvSpPr>
            <a:spLocks noGrp="1"/>
          </p:cNvSpPr>
          <p:nvPr>
            <p:ph type="sldNum" sz="quarter" idx="12"/>
          </p:nvPr>
        </p:nvSpPr>
        <p:spPr/>
        <p:txBody>
          <a:bodyPr/>
          <a:lstStyle/>
          <a:p>
            <a:fld id="{1CD7194B-0F75-470B-8147-2A362AE0D5E6}" type="slidenum">
              <a:rPr lang="en-US" smtClean="0"/>
              <a:t>‹#›</a:t>
            </a:fld>
            <a:endParaRPr lang="en-US"/>
          </a:p>
        </p:txBody>
      </p:sp>
    </p:spTree>
    <p:extLst>
      <p:ext uri="{BB962C8B-B14F-4D97-AF65-F5344CB8AC3E}">
        <p14:creationId xmlns:p14="http://schemas.microsoft.com/office/powerpoint/2010/main" val="2052416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1C76E-4763-6D33-8E4E-031894A4E43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57B1A4B-30EC-917C-FB6F-50D168C44A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7ED597-1271-A9C0-3D72-70E80EEDA58E}"/>
              </a:ext>
            </a:extLst>
          </p:cNvPr>
          <p:cNvSpPr>
            <a:spLocks noGrp="1"/>
          </p:cNvSpPr>
          <p:nvPr>
            <p:ph type="dt" sz="half" idx="10"/>
          </p:nvPr>
        </p:nvSpPr>
        <p:spPr/>
        <p:txBody>
          <a:bodyPr/>
          <a:lstStyle/>
          <a:p>
            <a:fld id="{8A076BC3-1D3C-445A-AE50-D5736275D136}" type="datetime1">
              <a:rPr lang="en-US" smtClean="0"/>
              <a:t>8/17/2026</a:t>
            </a:fld>
            <a:endParaRPr lang="en-US"/>
          </a:p>
        </p:txBody>
      </p:sp>
      <p:sp>
        <p:nvSpPr>
          <p:cNvPr id="5" name="Footer Placeholder 4">
            <a:extLst>
              <a:ext uri="{FF2B5EF4-FFF2-40B4-BE49-F238E27FC236}">
                <a16:creationId xmlns:a16="http://schemas.microsoft.com/office/drawing/2014/main" id="{4FC30416-0F73-8F36-4F97-950C2F61E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F472CD-B982-1555-DFFE-CEB34C8C73CF}"/>
              </a:ext>
            </a:extLst>
          </p:cNvPr>
          <p:cNvSpPr>
            <a:spLocks noGrp="1"/>
          </p:cNvSpPr>
          <p:nvPr>
            <p:ph type="sldNum" sz="quarter" idx="12"/>
          </p:nvPr>
        </p:nvSpPr>
        <p:spPr/>
        <p:txBody>
          <a:bodyPr/>
          <a:lstStyle/>
          <a:p>
            <a:fld id="{1CD7194B-0F75-470B-8147-2A362AE0D5E6}" type="slidenum">
              <a:rPr lang="en-US" smtClean="0"/>
              <a:t>‹#›</a:t>
            </a:fld>
            <a:endParaRPr lang="en-US"/>
          </a:p>
        </p:txBody>
      </p:sp>
    </p:spTree>
    <p:extLst>
      <p:ext uri="{BB962C8B-B14F-4D97-AF65-F5344CB8AC3E}">
        <p14:creationId xmlns:p14="http://schemas.microsoft.com/office/powerpoint/2010/main" val="15375199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50E4DD-A618-99B4-8DB0-779CA2462E1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0154AF-C7C6-ABD0-F82B-6C912DE41D0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F258B1-FA21-7BE0-1CCA-0C0CD7AE39EC}"/>
              </a:ext>
            </a:extLst>
          </p:cNvPr>
          <p:cNvSpPr>
            <a:spLocks noGrp="1"/>
          </p:cNvSpPr>
          <p:nvPr>
            <p:ph type="dt" sz="half" idx="10"/>
          </p:nvPr>
        </p:nvSpPr>
        <p:spPr/>
        <p:txBody>
          <a:bodyPr/>
          <a:lstStyle/>
          <a:p>
            <a:fld id="{103CA18C-8B99-4AFC-83E3-F9776853380A}" type="datetime1">
              <a:rPr lang="en-US" smtClean="0"/>
              <a:t>8/17/2026</a:t>
            </a:fld>
            <a:endParaRPr lang="en-US"/>
          </a:p>
        </p:txBody>
      </p:sp>
      <p:sp>
        <p:nvSpPr>
          <p:cNvPr id="5" name="Footer Placeholder 4">
            <a:extLst>
              <a:ext uri="{FF2B5EF4-FFF2-40B4-BE49-F238E27FC236}">
                <a16:creationId xmlns:a16="http://schemas.microsoft.com/office/drawing/2014/main" id="{0284DBEA-25A3-F29D-4BB7-0F8F7B0D4E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42554B-3685-3BB4-EDCE-EAF9EC44DE75}"/>
              </a:ext>
            </a:extLst>
          </p:cNvPr>
          <p:cNvSpPr>
            <a:spLocks noGrp="1"/>
          </p:cNvSpPr>
          <p:nvPr>
            <p:ph type="sldNum" sz="quarter" idx="12"/>
          </p:nvPr>
        </p:nvSpPr>
        <p:spPr/>
        <p:txBody>
          <a:bodyPr/>
          <a:lstStyle/>
          <a:p>
            <a:fld id="{1CD7194B-0F75-470B-8147-2A362AE0D5E6}" type="slidenum">
              <a:rPr lang="en-US" smtClean="0"/>
              <a:t>‹#›</a:t>
            </a:fld>
            <a:endParaRPr lang="en-US"/>
          </a:p>
        </p:txBody>
      </p:sp>
    </p:spTree>
    <p:extLst>
      <p:ext uri="{BB962C8B-B14F-4D97-AF65-F5344CB8AC3E}">
        <p14:creationId xmlns:p14="http://schemas.microsoft.com/office/powerpoint/2010/main" val="3539611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BFEB4-D911-27DC-276E-51F0B7F29F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78E0EE-BB03-141A-BCD7-5844EE609C8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92D241-4A4B-4D00-7FF8-D537EE0E8E8F}"/>
              </a:ext>
            </a:extLst>
          </p:cNvPr>
          <p:cNvSpPr>
            <a:spLocks noGrp="1"/>
          </p:cNvSpPr>
          <p:nvPr>
            <p:ph type="dt" sz="half" idx="10"/>
          </p:nvPr>
        </p:nvSpPr>
        <p:spPr/>
        <p:txBody>
          <a:bodyPr/>
          <a:lstStyle/>
          <a:p>
            <a:fld id="{0FDCE112-95A2-4E32-A6C2-ED550D323FE9}" type="datetime1">
              <a:rPr lang="en-US" smtClean="0"/>
              <a:t>8/17/2026</a:t>
            </a:fld>
            <a:endParaRPr lang="en-US"/>
          </a:p>
        </p:txBody>
      </p:sp>
      <p:sp>
        <p:nvSpPr>
          <p:cNvPr id="5" name="Footer Placeholder 4">
            <a:extLst>
              <a:ext uri="{FF2B5EF4-FFF2-40B4-BE49-F238E27FC236}">
                <a16:creationId xmlns:a16="http://schemas.microsoft.com/office/drawing/2014/main" id="{251A9CC1-FE28-1975-A344-87AAF262F9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6364DB-381D-072D-02E7-1194036126AE}"/>
              </a:ext>
            </a:extLst>
          </p:cNvPr>
          <p:cNvSpPr>
            <a:spLocks noGrp="1"/>
          </p:cNvSpPr>
          <p:nvPr>
            <p:ph type="sldNum" sz="quarter" idx="12"/>
          </p:nvPr>
        </p:nvSpPr>
        <p:spPr/>
        <p:txBody>
          <a:bodyPr/>
          <a:lstStyle/>
          <a:p>
            <a:fld id="{1CD7194B-0F75-470B-8147-2A362AE0D5E6}" type="slidenum">
              <a:rPr lang="en-US" smtClean="0"/>
              <a:t>‹#›</a:t>
            </a:fld>
            <a:endParaRPr lang="en-US"/>
          </a:p>
        </p:txBody>
      </p:sp>
    </p:spTree>
    <p:extLst>
      <p:ext uri="{BB962C8B-B14F-4D97-AF65-F5344CB8AC3E}">
        <p14:creationId xmlns:p14="http://schemas.microsoft.com/office/powerpoint/2010/main" val="903269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5977E-98BB-47BF-FB9A-002611F457F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066B1E9-A7E4-1F25-5196-354C649B4E0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6FFEEDA-6936-082E-EEA3-0D505CD45A7C}"/>
              </a:ext>
            </a:extLst>
          </p:cNvPr>
          <p:cNvSpPr>
            <a:spLocks noGrp="1"/>
          </p:cNvSpPr>
          <p:nvPr>
            <p:ph type="dt" sz="half" idx="10"/>
          </p:nvPr>
        </p:nvSpPr>
        <p:spPr/>
        <p:txBody>
          <a:bodyPr/>
          <a:lstStyle/>
          <a:p>
            <a:fld id="{4A8E2594-72D5-43F6-8866-A7A4BD93CF31}" type="datetime1">
              <a:rPr lang="en-US" smtClean="0"/>
              <a:t>8/17/2026</a:t>
            </a:fld>
            <a:endParaRPr lang="en-US"/>
          </a:p>
        </p:txBody>
      </p:sp>
      <p:sp>
        <p:nvSpPr>
          <p:cNvPr id="5" name="Footer Placeholder 4">
            <a:extLst>
              <a:ext uri="{FF2B5EF4-FFF2-40B4-BE49-F238E27FC236}">
                <a16:creationId xmlns:a16="http://schemas.microsoft.com/office/drawing/2014/main" id="{598BDBA3-A4DB-4825-7E9A-7248AD50F6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5D5BDB-BE91-4E9A-73F8-C074CC0C9AF0}"/>
              </a:ext>
            </a:extLst>
          </p:cNvPr>
          <p:cNvSpPr>
            <a:spLocks noGrp="1"/>
          </p:cNvSpPr>
          <p:nvPr>
            <p:ph type="sldNum" sz="quarter" idx="12"/>
          </p:nvPr>
        </p:nvSpPr>
        <p:spPr/>
        <p:txBody>
          <a:bodyPr/>
          <a:lstStyle/>
          <a:p>
            <a:fld id="{1CD7194B-0F75-470B-8147-2A362AE0D5E6}" type="slidenum">
              <a:rPr lang="en-US" smtClean="0"/>
              <a:t>‹#›</a:t>
            </a:fld>
            <a:endParaRPr lang="en-US"/>
          </a:p>
        </p:txBody>
      </p:sp>
    </p:spTree>
    <p:extLst>
      <p:ext uri="{BB962C8B-B14F-4D97-AF65-F5344CB8AC3E}">
        <p14:creationId xmlns:p14="http://schemas.microsoft.com/office/powerpoint/2010/main" val="14274129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DAE89-23E5-374A-9731-DD30F60C22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0F6C768-F117-CCFE-98C9-261300ED201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71CEE67-50DE-43A5-D7F9-26F3E825CC9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13A7EE4-C48F-61D2-5C72-DCAA296F5BA3}"/>
              </a:ext>
            </a:extLst>
          </p:cNvPr>
          <p:cNvSpPr>
            <a:spLocks noGrp="1"/>
          </p:cNvSpPr>
          <p:nvPr>
            <p:ph type="dt" sz="half" idx="10"/>
          </p:nvPr>
        </p:nvSpPr>
        <p:spPr/>
        <p:txBody>
          <a:bodyPr/>
          <a:lstStyle/>
          <a:p>
            <a:fld id="{1B6014BC-B17F-4B80-AA0D-05D30FB67D3D}" type="datetime1">
              <a:rPr lang="en-US" smtClean="0"/>
              <a:t>8/17/2026</a:t>
            </a:fld>
            <a:endParaRPr lang="en-US"/>
          </a:p>
        </p:txBody>
      </p:sp>
      <p:sp>
        <p:nvSpPr>
          <p:cNvPr id="6" name="Footer Placeholder 5">
            <a:extLst>
              <a:ext uri="{FF2B5EF4-FFF2-40B4-BE49-F238E27FC236}">
                <a16:creationId xmlns:a16="http://schemas.microsoft.com/office/drawing/2014/main" id="{F6BDFD47-5756-69A1-FAA1-C6347C810C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438332-8ACA-25DC-7E5A-A7930447A33D}"/>
              </a:ext>
            </a:extLst>
          </p:cNvPr>
          <p:cNvSpPr>
            <a:spLocks noGrp="1"/>
          </p:cNvSpPr>
          <p:nvPr>
            <p:ph type="sldNum" sz="quarter" idx="12"/>
          </p:nvPr>
        </p:nvSpPr>
        <p:spPr/>
        <p:txBody>
          <a:bodyPr/>
          <a:lstStyle/>
          <a:p>
            <a:fld id="{1CD7194B-0F75-470B-8147-2A362AE0D5E6}" type="slidenum">
              <a:rPr lang="en-US" smtClean="0"/>
              <a:t>‹#›</a:t>
            </a:fld>
            <a:endParaRPr lang="en-US"/>
          </a:p>
        </p:txBody>
      </p:sp>
    </p:spTree>
    <p:extLst>
      <p:ext uri="{BB962C8B-B14F-4D97-AF65-F5344CB8AC3E}">
        <p14:creationId xmlns:p14="http://schemas.microsoft.com/office/powerpoint/2010/main" val="1335087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B7B83-C40B-AEB4-EA2D-8B553A92DCD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70FB1D8-2DB8-954F-185B-740B44A7A8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A986DC-B490-C08D-3DDF-AE1EBFBB86A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B06FFBD-548A-A850-A6F7-D17208FF27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295CF16-7148-8A45-6816-4181B35C50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31F253C-D8B2-D1C3-5173-297DD0D75B72}"/>
              </a:ext>
            </a:extLst>
          </p:cNvPr>
          <p:cNvSpPr>
            <a:spLocks noGrp="1"/>
          </p:cNvSpPr>
          <p:nvPr>
            <p:ph type="dt" sz="half" idx="10"/>
          </p:nvPr>
        </p:nvSpPr>
        <p:spPr/>
        <p:txBody>
          <a:bodyPr/>
          <a:lstStyle/>
          <a:p>
            <a:fld id="{268D5F27-6BBE-4A9C-8808-7384589305A5}" type="datetime1">
              <a:rPr lang="en-US" smtClean="0"/>
              <a:t>8/17/2026</a:t>
            </a:fld>
            <a:endParaRPr lang="en-US"/>
          </a:p>
        </p:txBody>
      </p:sp>
      <p:sp>
        <p:nvSpPr>
          <p:cNvPr id="8" name="Footer Placeholder 7">
            <a:extLst>
              <a:ext uri="{FF2B5EF4-FFF2-40B4-BE49-F238E27FC236}">
                <a16:creationId xmlns:a16="http://schemas.microsoft.com/office/drawing/2014/main" id="{F6022373-411E-785A-E74C-FE365C512CB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FC3A3ED-1E71-8BBC-836C-BB51EBB76272}"/>
              </a:ext>
            </a:extLst>
          </p:cNvPr>
          <p:cNvSpPr>
            <a:spLocks noGrp="1"/>
          </p:cNvSpPr>
          <p:nvPr>
            <p:ph type="sldNum" sz="quarter" idx="12"/>
          </p:nvPr>
        </p:nvSpPr>
        <p:spPr/>
        <p:txBody>
          <a:bodyPr/>
          <a:lstStyle/>
          <a:p>
            <a:fld id="{1CD7194B-0F75-470B-8147-2A362AE0D5E6}" type="slidenum">
              <a:rPr lang="en-US" smtClean="0"/>
              <a:t>‹#›</a:t>
            </a:fld>
            <a:endParaRPr lang="en-US"/>
          </a:p>
        </p:txBody>
      </p:sp>
    </p:spTree>
    <p:extLst>
      <p:ext uri="{BB962C8B-B14F-4D97-AF65-F5344CB8AC3E}">
        <p14:creationId xmlns:p14="http://schemas.microsoft.com/office/powerpoint/2010/main" val="3025013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AC2A8-DC8B-DCD3-8A22-7898ADCAD77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1AAEE08-3052-BD0D-7202-5E25B6CC1BCA}"/>
              </a:ext>
            </a:extLst>
          </p:cNvPr>
          <p:cNvSpPr>
            <a:spLocks noGrp="1"/>
          </p:cNvSpPr>
          <p:nvPr>
            <p:ph type="dt" sz="half" idx="10"/>
          </p:nvPr>
        </p:nvSpPr>
        <p:spPr/>
        <p:txBody>
          <a:bodyPr/>
          <a:lstStyle/>
          <a:p>
            <a:fld id="{6D014251-4645-4F27-B767-30C741CFDA3B}" type="datetime1">
              <a:rPr lang="en-US" smtClean="0"/>
              <a:t>8/17/2026</a:t>
            </a:fld>
            <a:endParaRPr lang="en-US"/>
          </a:p>
        </p:txBody>
      </p:sp>
      <p:sp>
        <p:nvSpPr>
          <p:cNvPr id="4" name="Footer Placeholder 3">
            <a:extLst>
              <a:ext uri="{FF2B5EF4-FFF2-40B4-BE49-F238E27FC236}">
                <a16:creationId xmlns:a16="http://schemas.microsoft.com/office/drawing/2014/main" id="{A2440280-3B29-8403-231F-89DD9D4EFD9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68620ED-D6C7-CC68-FDA8-6D7EDC45E528}"/>
              </a:ext>
            </a:extLst>
          </p:cNvPr>
          <p:cNvSpPr>
            <a:spLocks noGrp="1"/>
          </p:cNvSpPr>
          <p:nvPr>
            <p:ph type="sldNum" sz="quarter" idx="12"/>
          </p:nvPr>
        </p:nvSpPr>
        <p:spPr/>
        <p:txBody>
          <a:bodyPr/>
          <a:lstStyle/>
          <a:p>
            <a:fld id="{1CD7194B-0F75-470B-8147-2A362AE0D5E6}" type="slidenum">
              <a:rPr lang="en-US" smtClean="0"/>
              <a:t>‹#›</a:t>
            </a:fld>
            <a:endParaRPr lang="en-US"/>
          </a:p>
        </p:txBody>
      </p:sp>
    </p:spTree>
    <p:extLst>
      <p:ext uri="{BB962C8B-B14F-4D97-AF65-F5344CB8AC3E}">
        <p14:creationId xmlns:p14="http://schemas.microsoft.com/office/powerpoint/2010/main" val="2193578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D5EE86-F9AE-3BBA-810A-2C484B3FEE18}"/>
              </a:ext>
            </a:extLst>
          </p:cNvPr>
          <p:cNvSpPr>
            <a:spLocks noGrp="1"/>
          </p:cNvSpPr>
          <p:nvPr>
            <p:ph type="dt" sz="half" idx="10"/>
          </p:nvPr>
        </p:nvSpPr>
        <p:spPr/>
        <p:txBody>
          <a:bodyPr/>
          <a:lstStyle/>
          <a:p>
            <a:fld id="{ADA3B14A-B574-49CB-B205-48C9407A866F}" type="datetime1">
              <a:rPr lang="en-US" smtClean="0"/>
              <a:t>8/17/2026</a:t>
            </a:fld>
            <a:endParaRPr lang="en-US"/>
          </a:p>
        </p:txBody>
      </p:sp>
      <p:sp>
        <p:nvSpPr>
          <p:cNvPr id="3" name="Footer Placeholder 2">
            <a:extLst>
              <a:ext uri="{FF2B5EF4-FFF2-40B4-BE49-F238E27FC236}">
                <a16:creationId xmlns:a16="http://schemas.microsoft.com/office/drawing/2014/main" id="{F97DE858-AD17-77C5-6A71-BF214295C37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E331912-BDCB-BB5D-115B-0F888F91E5CA}"/>
              </a:ext>
            </a:extLst>
          </p:cNvPr>
          <p:cNvSpPr>
            <a:spLocks noGrp="1"/>
          </p:cNvSpPr>
          <p:nvPr>
            <p:ph type="sldNum" sz="quarter" idx="12"/>
          </p:nvPr>
        </p:nvSpPr>
        <p:spPr/>
        <p:txBody>
          <a:bodyPr/>
          <a:lstStyle/>
          <a:p>
            <a:fld id="{1CD7194B-0F75-470B-8147-2A362AE0D5E6}" type="slidenum">
              <a:rPr lang="en-US" smtClean="0"/>
              <a:t>‹#›</a:t>
            </a:fld>
            <a:endParaRPr lang="en-US"/>
          </a:p>
        </p:txBody>
      </p:sp>
    </p:spTree>
    <p:extLst>
      <p:ext uri="{BB962C8B-B14F-4D97-AF65-F5344CB8AC3E}">
        <p14:creationId xmlns:p14="http://schemas.microsoft.com/office/powerpoint/2010/main" val="452308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1455E-38FB-E4FB-161C-436C15F572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9CF01A5-9D52-9B9F-5406-727457BCB4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AD30143-8B7C-EA1A-6D51-01FB9EF99B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6A8E1B-A493-93C1-2E95-19CDFC42B9D0}"/>
              </a:ext>
            </a:extLst>
          </p:cNvPr>
          <p:cNvSpPr>
            <a:spLocks noGrp="1"/>
          </p:cNvSpPr>
          <p:nvPr>
            <p:ph type="dt" sz="half" idx="10"/>
          </p:nvPr>
        </p:nvSpPr>
        <p:spPr/>
        <p:txBody>
          <a:bodyPr/>
          <a:lstStyle/>
          <a:p>
            <a:fld id="{6BCBDAF6-493E-4F8E-A771-5222CE27EDF5}" type="datetime1">
              <a:rPr lang="en-US" smtClean="0"/>
              <a:t>8/17/2026</a:t>
            </a:fld>
            <a:endParaRPr lang="en-US"/>
          </a:p>
        </p:txBody>
      </p:sp>
      <p:sp>
        <p:nvSpPr>
          <p:cNvPr id="6" name="Footer Placeholder 5">
            <a:extLst>
              <a:ext uri="{FF2B5EF4-FFF2-40B4-BE49-F238E27FC236}">
                <a16:creationId xmlns:a16="http://schemas.microsoft.com/office/drawing/2014/main" id="{3EB61402-D3D1-662C-616E-84B307840F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49C200-D0F9-FBC8-B94B-E04C4C74FEC8}"/>
              </a:ext>
            </a:extLst>
          </p:cNvPr>
          <p:cNvSpPr>
            <a:spLocks noGrp="1"/>
          </p:cNvSpPr>
          <p:nvPr>
            <p:ph type="sldNum" sz="quarter" idx="12"/>
          </p:nvPr>
        </p:nvSpPr>
        <p:spPr/>
        <p:txBody>
          <a:bodyPr/>
          <a:lstStyle/>
          <a:p>
            <a:fld id="{1CD7194B-0F75-470B-8147-2A362AE0D5E6}" type="slidenum">
              <a:rPr lang="en-US" smtClean="0"/>
              <a:t>‹#›</a:t>
            </a:fld>
            <a:endParaRPr lang="en-US"/>
          </a:p>
        </p:txBody>
      </p:sp>
    </p:spTree>
    <p:extLst>
      <p:ext uri="{BB962C8B-B14F-4D97-AF65-F5344CB8AC3E}">
        <p14:creationId xmlns:p14="http://schemas.microsoft.com/office/powerpoint/2010/main" val="573818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34AE3-9F46-A0CC-7F5E-FAEE09757B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429DC8A-B178-A44F-36A1-475738E7B3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8158D5A-6D75-F9EB-900B-9D7CBFE73A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2F703B-62D5-0F7E-EE3A-371C3C63EBFB}"/>
              </a:ext>
            </a:extLst>
          </p:cNvPr>
          <p:cNvSpPr>
            <a:spLocks noGrp="1"/>
          </p:cNvSpPr>
          <p:nvPr>
            <p:ph type="dt" sz="half" idx="10"/>
          </p:nvPr>
        </p:nvSpPr>
        <p:spPr/>
        <p:txBody>
          <a:bodyPr/>
          <a:lstStyle/>
          <a:p>
            <a:fld id="{97F5A80B-3279-4929-86D3-C4BB42820644}" type="datetime1">
              <a:rPr lang="en-US" smtClean="0"/>
              <a:t>8/17/2026</a:t>
            </a:fld>
            <a:endParaRPr lang="en-US"/>
          </a:p>
        </p:txBody>
      </p:sp>
      <p:sp>
        <p:nvSpPr>
          <p:cNvPr id="6" name="Footer Placeholder 5">
            <a:extLst>
              <a:ext uri="{FF2B5EF4-FFF2-40B4-BE49-F238E27FC236}">
                <a16:creationId xmlns:a16="http://schemas.microsoft.com/office/drawing/2014/main" id="{5A4C8FAB-8686-1581-59BF-0ABAB53FC5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6D439C-7C52-1DE6-40B2-A8D1561852F2}"/>
              </a:ext>
            </a:extLst>
          </p:cNvPr>
          <p:cNvSpPr>
            <a:spLocks noGrp="1"/>
          </p:cNvSpPr>
          <p:nvPr>
            <p:ph type="sldNum" sz="quarter" idx="12"/>
          </p:nvPr>
        </p:nvSpPr>
        <p:spPr/>
        <p:txBody>
          <a:bodyPr/>
          <a:lstStyle/>
          <a:p>
            <a:fld id="{1CD7194B-0F75-470B-8147-2A362AE0D5E6}" type="slidenum">
              <a:rPr lang="en-US" smtClean="0"/>
              <a:t>‹#›</a:t>
            </a:fld>
            <a:endParaRPr lang="en-US"/>
          </a:p>
        </p:txBody>
      </p:sp>
    </p:spTree>
    <p:extLst>
      <p:ext uri="{BB962C8B-B14F-4D97-AF65-F5344CB8AC3E}">
        <p14:creationId xmlns:p14="http://schemas.microsoft.com/office/powerpoint/2010/main" val="3485924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AD0330-B088-6AAC-160D-C08F4780AB0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947DDC4-BC07-7BB8-EA73-C95CFBD557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A7374B-DFA6-6470-F13B-4C1EFBF036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A4DF4F6-DD00-41CF-9A9D-D709DA0883AF}" type="datetime1">
              <a:rPr lang="en-US" smtClean="0"/>
              <a:t>8/17/2026</a:t>
            </a:fld>
            <a:endParaRPr lang="en-US"/>
          </a:p>
        </p:txBody>
      </p:sp>
      <p:sp>
        <p:nvSpPr>
          <p:cNvPr id="5" name="Footer Placeholder 4">
            <a:extLst>
              <a:ext uri="{FF2B5EF4-FFF2-40B4-BE49-F238E27FC236}">
                <a16:creationId xmlns:a16="http://schemas.microsoft.com/office/drawing/2014/main" id="{50C3BFC0-D15D-2A0A-023F-D4FC4926B9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27C6060-46B5-37FE-5AA6-0DB021E491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D7194B-0F75-470B-8147-2A362AE0D5E6}" type="slidenum">
              <a:rPr lang="en-US" smtClean="0"/>
              <a:t>‹#›</a:t>
            </a:fld>
            <a:endParaRPr lang="en-US"/>
          </a:p>
        </p:txBody>
      </p:sp>
    </p:spTree>
    <p:extLst>
      <p:ext uri="{BB962C8B-B14F-4D97-AF65-F5344CB8AC3E}">
        <p14:creationId xmlns:p14="http://schemas.microsoft.com/office/powerpoint/2010/main" val="24619953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graphicsprinciples.github.io/"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hyperlink" Target="https://graphicsprinciples.github.io/"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hyperlink" Target="https://colorbrewer2.or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s://graphicsprinciples.github.io/cheatsheet.html" TargetMode="External"/><Relationship Id="rId3" Type="http://schemas.openxmlformats.org/officeDocument/2006/relationships/hyperlink" Target="https://doi.org/10.1093/jrssig/qmae061" TargetMode="External"/><Relationship Id="rId7" Type="http://schemas.openxmlformats.org/officeDocument/2006/relationships/hyperlink" Target="https://graphicsprinciples.github.io/" TargetMode="External"/><Relationship Id="rId2" Type="http://schemas.openxmlformats.org/officeDocument/2006/relationships/hyperlink" Target="https://doi.org/10.1093/jrssig/qmae045" TargetMode="External"/><Relationship Id="rId1" Type="http://schemas.openxmlformats.org/officeDocument/2006/relationships/slideLayout" Target="../slideLayouts/slideLayout2.xml"/><Relationship Id="rId6" Type="http://schemas.openxmlformats.org/officeDocument/2006/relationships/hyperlink" Target="https://royal-statistical-society.github.io/datavisguide/" TargetMode="External"/><Relationship Id="rId5" Type="http://schemas.openxmlformats.org/officeDocument/2006/relationships/hyperlink" Target="https://doi.org/10.1093/jrssig/qmae092" TargetMode="External"/><Relationship Id="rId10" Type="http://schemas.openxmlformats.org/officeDocument/2006/relationships/hyperlink" Target="https://www.data-to-viz.com/caveats.html" TargetMode="External"/><Relationship Id="rId4" Type="http://schemas.openxmlformats.org/officeDocument/2006/relationships/hyperlink" Target="https://doi.org/10.1093/jrssig/qmae076" TargetMode="External"/><Relationship Id="rId9" Type="http://schemas.openxmlformats.org/officeDocument/2006/relationships/hyperlink" Target="https://www.data-to-viz.com/"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hyperlink" Target="https://www.data-to-viz.com/" TargetMode="Externa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hyperlink" Target="https://ft-interactive.github.io/visual-vocabulary/" TargetMode="External"/><Relationship Id="rId7"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facebook.com/TerribleMaps/photos/3417010358543329/"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facebook.com/photo/?fbid=1006766338778490&amp;set=a.129276846527448" TargetMode="External"/><Relationship Id="rId7"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jpg"/><Relationship Id="rId4" Type="http://schemas.openxmlformats.org/officeDocument/2006/relationships/image" Target="../media/image20.xx&amp;_nc_gid=HkD1G-04EogBq5pWn8abKg&amp;_nc_ss=7b2a8&amp;oh=00_AQD0KPgmTpa3KUSkZRFrz16UVdfZRdmJkwsCm-UOYkn0cg&amp;oe=6A6D4994"/></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7.png"/><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hyperlink" Target="https://meganheyman.github.io/"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commons.wikimedia.org/wiki/File:Taylor_Swift_%286820712114%29.jpg"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sv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hyperlink" Target="https://meganheyman.github.io/" TargetMode="Externa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33.svg"/></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33.svg"/></Relationships>
</file>

<file path=ppt/slides/_rels/slide3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r4ds.hadley.nz/" TargetMode="External"/><Relationship Id="rId2" Type="http://schemas.openxmlformats.org/officeDocument/2006/relationships/hyperlink" Target="https://r4ds.hadley.nz/visualize.html" TargetMode="External"/><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hyperlink" Target="https://ggplot2-book.org/" TargetMode="External"/><Relationship Id="rId4" Type="http://schemas.openxmlformats.org/officeDocument/2006/relationships/image" Target="../media/image42.jpeg"/></Relationships>
</file>

<file path=ppt/slides/_rels/slide36.xml.rels><?xml version="1.0" encoding="UTF-8" standalone="yes"?>
<Relationships xmlns="http://schemas.openxmlformats.org/package/2006/relationships"><Relationship Id="rId2" Type="http://schemas.openxmlformats.org/officeDocument/2006/relationships/slide" Target="slide4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meganheyman.github.io/"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meganheyman.github.io/"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insidewater.com.au/170-trillion-bits-of-microplastics-in-the-worlds-oceans/"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hyperlink" Target="https://marinemicroplastics-noaa.hub.arcgis.com/pages/web-map" TargetMode="External"/><Relationship Id="rId4" Type="http://schemas.openxmlformats.org/officeDocument/2006/relationships/image" Target="../media/image44.jpeg"/></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3.sv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4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33.sv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4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slide" Target="slide36.xml"/><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https://graphicsprinciples.github.io/"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graphicsprinciples.github.io/"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hyperlink" Target="https://graphicsprinciples.github.io/"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hyperlink" Target="https://graphicsprinciples.github.io/"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90000"/>
            <a:lumOff val="1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6E7B6-A5B3-B208-33FB-20ED39F08C1F}"/>
              </a:ext>
            </a:extLst>
          </p:cNvPr>
          <p:cNvSpPr>
            <a:spLocks noGrp="1"/>
          </p:cNvSpPr>
          <p:nvPr>
            <p:ph type="ctrTitle"/>
          </p:nvPr>
        </p:nvSpPr>
        <p:spPr>
          <a:xfrm>
            <a:off x="1524000" y="2608695"/>
            <a:ext cx="9144000" cy="1640609"/>
          </a:xfrm>
        </p:spPr>
        <p:txBody>
          <a:bodyPr>
            <a:noAutofit/>
          </a:bodyPr>
          <a:lstStyle/>
          <a:p>
            <a:r>
              <a:rPr lang="en-US" sz="4400" b="1" dirty="0">
                <a:solidFill>
                  <a:schemeClr val="bg1"/>
                </a:solidFill>
              </a:rPr>
              <a:t>Bad Graphs, Good Lies: How Data Visualization Manipulates Truth</a:t>
            </a:r>
            <a:r>
              <a:rPr lang="en-US" sz="4400" b="1" i="1" dirty="0">
                <a:solidFill>
                  <a:schemeClr val="bg1"/>
                </a:solidFill>
              </a:rPr>
              <a:t> </a:t>
            </a:r>
            <a:br>
              <a:rPr lang="en-US" sz="4400" i="1" dirty="0">
                <a:solidFill>
                  <a:schemeClr val="bg1"/>
                </a:solidFill>
              </a:rPr>
            </a:br>
            <a:r>
              <a:rPr lang="en-US" sz="2000" dirty="0">
                <a:solidFill>
                  <a:schemeClr val="bg1"/>
                </a:solidFill>
              </a:rPr>
              <a:t>Your charts might be telling lies.</a:t>
            </a:r>
            <a:endParaRPr lang="en-US" sz="4400" dirty="0">
              <a:solidFill>
                <a:schemeClr val="bg1"/>
              </a:solidFill>
            </a:endParaRPr>
          </a:p>
        </p:txBody>
      </p:sp>
      <p:sp>
        <p:nvSpPr>
          <p:cNvPr id="3" name="Subtitle 2">
            <a:extLst>
              <a:ext uri="{FF2B5EF4-FFF2-40B4-BE49-F238E27FC236}">
                <a16:creationId xmlns:a16="http://schemas.microsoft.com/office/drawing/2014/main" id="{0F8BAE88-F7C1-C970-2C85-0492D846C9E6}"/>
              </a:ext>
            </a:extLst>
          </p:cNvPr>
          <p:cNvSpPr>
            <a:spLocks noGrp="1"/>
          </p:cNvSpPr>
          <p:nvPr>
            <p:ph type="subTitle" idx="1"/>
          </p:nvPr>
        </p:nvSpPr>
        <p:spPr>
          <a:xfrm>
            <a:off x="1524000" y="5119754"/>
            <a:ext cx="9144000" cy="1375314"/>
          </a:xfrm>
        </p:spPr>
        <p:txBody>
          <a:bodyPr/>
          <a:lstStyle/>
          <a:p>
            <a:r>
              <a:rPr lang="en-US" dirty="0">
                <a:solidFill>
                  <a:schemeClr val="bg1"/>
                </a:solidFill>
              </a:rPr>
              <a:t>August 18, 2026</a:t>
            </a:r>
          </a:p>
          <a:p>
            <a:r>
              <a:rPr lang="en-US" b="1" dirty="0">
                <a:solidFill>
                  <a:srgbClr val="FFC000"/>
                </a:solidFill>
              </a:rPr>
              <a:t>Statistics Without Borders Seminar Series</a:t>
            </a:r>
          </a:p>
          <a:p>
            <a:r>
              <a:rPr lang="en-US" sz="2000" dirty="0">
                <a:solidFill>
                  <a:schemeClr val="bg1"/>
                </a:solidFill>
              </a:rPr>
              <a:t>Dr. Megan Heyman</a:t>
            </a:r>
          </a:p>
        </p:txBody>
      </p:sp>
      <p:sp>
        <p:nvSpPr>
          <p:cNvPr id="4" name="Slide Number Placeholder 3">
            <a:extLst>
              <a:ext uri="{FF2B5EF4-FFF2-40B4-BE49-F238E27FC236}">
                <a16:creationId xmlns:a16="http://schemas.microsoft.com/office/drawing/2014/main" id="{F97A8C9C-8996-481F-6FD9-23ACD3C93960}"/>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1</a:t>
            </a:fld>
            <a:endParaRPr lang="en-US" sz="1600" b="1">
              <a:solidFill>
                <a:schemeClr val="tx2">
                  <a:lumMod val="90000"/>
                  <a:lumOff val="10000"/>
                </a:schemeClr>
              </a:solidFill>
            </a:endParaRPr>
          </a:p>
        </p:txBody>
      </p:sp>
    </p:spTree>
    <p:extLst>
      <p:ext uri="{BB962C8B-B14F-4D97-AF65-F5344CB8AC3E}">
        <p14:creationId xmlns:p14="http://schemas.microsoft.com/office/powerpoint/2010/main" val="28912532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96BB43-405E-1D2F-1F3F-48E2350C10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B52006-EB41-C4B0-A2C3-16015FCB3FF7}"/>
              </a:ext>
            </a:extLst>
          </p:cNvPr>
          <p:cNvSpPr>
            <a:spLocks noGrp="1"/>
          </p:cNvSpPr>
          <p:nvPr>
            <p:ph type="title"/>
          </p:nvPr>
        </p:nvSpPr>
        <p:spPr>
          <a:xfrm>
            <a:off x="0" y="0"/>
            <a:ext cx="12192000" cy="914400"/>
          </a:xfrm>
          <a:solidFill>
            <a:schemeClr val="tx2">
              <a:lumMod val="90000"/>
              <a:lumOff val="10000"/>
            </a:schemeClr>
          </a:solidFill>
        </p:spPr>
        <p:txBody>
          <a:bodyPr/>
          <a:lstStyle/>
          <a:p>
            <a:r>
              <a:rPr lang="en-US" b="1" dirty="0">
                <a:solidFill>
                  <a:schemeClr val="bg1"/>
                </a:solidFill>
              </a:rPr>
              <a:t>    Make the message obvious</a:t>
            </a:r>
          </a:p>
        </p:txBody>
      </p:sp>
      <p:sp>
        <p:nvSpPr>
          <p:cNvPr id="3" name="Content Placeholder 2">
            <a:extLst>
              <a:ext uri="{FF2B5EF4-FFF2-40B4-BE49-F238E27FC236}">
                <a16:creationId xmlns:a16="http://schemas.microsoft.com/office/drawing/2014/main" id="{CA65B422-29A2-0E4C-78B0-5F338B73321A}"/>
              </a:ext>
            </a:extLst>
          </p:cNvPr>
          <p:cNvSpPr>
            <a:spLocks noGrp="1"/>
          </p:cNvSpPr>
          <p:nvPr>
            <p:ph idx="1"/>
          </p:nvPr>
        </p:nvSpPr>
        <p:spPr>
          <a:xfrm>
            <a:off x="838200" y="914399"/>
            <a:ext cx="10515600" cy="5467739"/>
          </a:xfrm>
        </p:spPr>
        <p:txBody>
          <a:bodyPr>
            <a:normAutofit lnSpcReduction="10000"/>
          </a:bodyPr>
          <a:lstStyle/>
          <a:p>
            <a:pPr marL="971550" lvl="1" indent="-514350">
              <a:buFont typeface="+mj-lt"/>
              <a:buAutoNum type="alphaLcParenR"/>
            </a:pPr>
            <a:endParaRPr lang="en-US" dirty="0"/>
          </a:p>
          <a:p>
            <a:pPr marL="519113" lvl="1" indent="-514350">
              <a:buFont typeface="+mj-lt"/>
              <a:buAutoNum type="arabicPeriod"/>
            </a:pPr>
            <a:r>
              <a:rPr lang="en-US" sz="2800" dirty="0"/>
              <a:t> </a:t>
            </a:r>
            <a:r>
              <a:rPr lang="en-US" sz="2800" b="1" dirty="0"/>
              <a:t>Lines</a:t>
            </a:r>
            <a:r>
              <a:rPr lang="en-US" sz="2800" dirty="0"/>
              <a:t>, </a:t>
            </a:r>
            <a:r>
              <a:rPr lang="en-US" sz="2800" b="1" dirty="0"/>
              <a:t>points</a:t>
            </a:r>
            <a:r>
              <a:rPr lang="en-US" sz="2800" dirty="0"/>
              <a:t>, and </a:t>
            </a:r>
            <a:r>
              <a:rPr lang="en-US" sz="2800" b="1" dirty="0"/>
              <a:t>color</a:t>
            </a:r>
            <a:r>
              <a:rPr lang="en-US" sz="2800" dirty="0"/>
              <a:t> have a purpose beyond decoration.</a:t>
            </a:r>
          </a:p>
          <a:p>
            <a:pPr marL="919163" lvl="2" indent="-457200">
              <a:buFont typeface="+mj-lt"/>
              <a:buAutoNum type="alphaLcParenR"/>
            </a:pPr>
            <a:r>
              <a:rPr lang="en-US" sz="2400" dirty="0"/>
              <a:t>Use of lines to connect data points indicates that the x- variable is ordered.  </a:t>
            </a:r>
          </a:p>
          <a:p>
            <a:pPr marL="919163" lvl="2" indent="-457200">
              <a:buFont typeface="+mj-lt"/>
              <a:buAutoNum type="alphaLcParenR"/>
            </a:pPr>
            <a:r>
              <a:rPr lang="en-US" sz="2400" dirty="0"/>
              <a:t>Line style (weight, dash) can be used to denote groups, </a:t>
            </a:r>
            <a:br>
              <a:rPr lang="en-US" sz="2400" dirty="0"/>
            </a:br>
            <a:r>
              <a:rPr lang="en-US" sz="2400" dirty="0"/>
              <a:t>both ordinal and categorical.</a:t>
            </a:r>
          </a:p>
          <a:p>
            <a:pPr marL="919163" lvl="2" indent="-457200">
              <a:buFont typeface="+mj-lt"/>
              <a:buAutoNum type="alphaLcParenR"/>
            </a:pPr>
            <a:r>
              <a:rPr lang="en-US" sz="2400" dirty="0"/>
              <a:t>Color can be used to denote groups, both ordinal and categorical.</a:t>
            </a:r>
          </a:p>
          <a:p>
            <a:pPr marL="919163" lvl="2" indent="-457200">
              <a:buFont typeface="+mj-lt"/>
              <a:buAutoNum type="alphaLcParenR"/>
            </a:pPr>
            <a:r>
              <a:rPr lang="en-US" sz="2400" dirty="0"/>
              <a:t>Point symbols can be jittered with discrete data, and open circles or small filled symbols should be considered for use with large datasets.</a:t>
            </a:r>
          </a:p>
          <a:p>
            <a:pPr marL="514350" indent="-514350">
              <a:buFont typeface="+mj-lt"/>
              <a:buAutoNum type="arabicPeriod" startAt="4"/>
            </a:pPr>
            <a:endParaRPr lang="en-US" dirty="0"/>
          </a:p>
          <a:p>
            <a:pPr marL="514350" indent="-514350">
              <a:buFont typeface="+mj-lt"/>
              <a:buAutoNum type="arabicPeriod" startAt="2"/>
            </a:pPr>
            <a:r>
              <a:rPr lang="en-US" dirty="0"/>
              <a:t> </a:t>
            </a:r>
            <a:r>
              <a:rPr lang="en-US" b="1" dirty="0"/>
              <a:t>Legends</a:t>
            </a:r>
            <a:r>
              <a:rPr lang="en-US" dirty="0"/>
              <a:t> are useful, supporting references.</a:t>
            </a:r>
          </a:p>
          <a:p>
            <a:pPr marL="971550" lvl="1" indent="-514350">
              <a:buFont typeface="+mj-lt"/>
              <a:buAutoNum type="alphaLcParenR"/>
            </a:pPr>
            <a:r>
              <a:rPr lang="en-US" dirty="0"/>
              <a:t>Should never cover up data.  Should be readable but not a distraction from the graphic.</a:t>
            </a:r>
          </a:p>
          <a:p>
            <a:pPr marL="971550" lvl="1" indent="-514350">
              <a:buFont typeface="+mj-lt"/>
              <a:buAutoNum type="alphaLcParenR"/>
            </a:pPr>
            <a:r>
              <a:rPr lang="en-US" dirty="0"/>
              <a:t>May place in a margin of the figure.  Consider options like labeling in proximity to the object within the plot space</a:t>
            </a:r>
          </a:p>
          <a:p>
            <a:pPr marL="0" indent="0">
              <a:buNone/>
            </a:pPr>
            <a:endParaRPr lang="en-US" dirty="0"/>
          </a:p>
        </p:txBody>
      </p:sp>
      <p:pic>
        <p:nvPicPr>
          <p:cNvPr id="5" name="Picture 4">
            <a:hlinkClick r:id="rId3"/>
            <a:extLst>
              <a:ext uri="{FF2B5EF4-FFF2-40B4-BE49-F238E27FC236}">
                <a16:creationId xmlns:a16="http://schemas.microsoft.com/office/drawing/2014/main" id="{86C32D52-F434-DDC0-2C30-2A2648D327BD}"/>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0916243" y="2377440"/>
            <a:ext cx="1275758" cy="2103120"/>
          </a:xfrm>
          <a:prstGeom prst="rect">
            <a:avLst/>
          </a:prstGeom>
        </p:spPr>
      </p:pic>
      <p:sp>
        <p:nvSpPr>
          <p:cNvPr id="4" name="Slide Number Placeholder 3">
            <a:extLst>
              <a:ext uri="{FF2B5EF4-FFF2-40B4-BE49-F238E27FC236}">
                <a16:creationId xmlns:a16="http://schemas.microsoft.com/office/drawing/2014/main" id="{315EDA60-D39D-2C4F-FF1A-2A715018E743}"/>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10</a:t>
            </a:fld>
            <a:endParaRPr lang="en-US" sz="1600" b="1" dirty="0">
              <a:solidFill>
                <a:schemeClr val="tx2">
                  <a:lumMod val="90000"/>
                  <a:lumOff val="10000"/>
                </a:schemeClr>
              </a:solidFill>
            </a:endParaRPr>
          </a:p>
        </p:txBody>
      </p:sp>
    </p:spTree>
    <p:extLst>
      <p:ext uri="{BB962C8B-B14F-4D97-AF65-F5344CB8AC3E}">
        <p14:creationId xmlns:p14="http://schemas.microsoft.com/office/powerpoint/2010/main" val="1641278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425A8-2F83-98AB-43C1-5EF95A2334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A0D2A9-4692-8C90-9DEF-E106D5A5AEDD}"/>
              </a:ext>
            </a:extLst>
          </p:cNvPr>
          <p:cNvSpPr>
            <a:spLocks noGrp="1"/>
          </p:cNvSpPr>
          <p:nvPr>
            <p:ph type="title"/>
          </p:nvPr>
        </p:nvSpPr>
        <p:spPr>
          <a:xfrm>
            <a:off x="0" y="0"/>
            <a:ext cx="12192000" cy="914400"/>
          </a:xfrm>
          <a:solidFill>
            <a:schemeClr val="tx2">
              <a:lumMod val="90000"/>
              <a:lumOff val="10000"/>
            </a:schemeClr>
          </a:solidFill>
        </p:spPr>
        <p:txBody>
          <a:bodyPr/>
          <a:lstStyle/>
          <a:p>
            <a:r>
              <a:rPr lang="en-US" b="1" dirty="0">
                <a:solidFill>
                  <a:schemeClr val="bg1"/>
                </a:solidFill>
              </a:rPr>
              <a:t>    Make the message obvious (continued)</a:t>
            </a:r>
          </a:p>
        </p:txBody>
      </p:sp>
      <p:sp>
        <p:nvSpPr>
          <p:cNvPr id="3" name="Content Placeholder 2">
            <a:extLst>
              <a:ext uri="{FF2B5EF4-FFF2-40B4-BE49-F238E27FC236}">
                <a16:creationId xmlns:a16="http://schemas.microsoft.com/office/drawing/2014/main" id="{130C1008-E61F-7256-9E88-B849B5BF8689}"/>
              </a:ext>
            </a:extLst>
          </p:cNvPr>
          <p:cNvSpPr>
            <a:spLocks noGrp="1"/>
          </p:cNvSpPr>
          <p:nvPr>
            <p:ph idx="1"/>
          </p:nvPr>
        </p:nvSpPr>
        <p:spPr>
          <a:xfrm>
            <a:off x="838200" y="1277812"/>
            <a:ext cx="10515600" cy="5533053"/>
          </a:xfrm>
        </p:spPr>
        <p:txBody>
          <a:bodyPr>
            <a:normAutofit/>
          </a:bodyPr>
          <a:lstStyle/>
          <a:p>
            <a:pPr marL="514350" indent="-514350">
              <a:buFont typeface="+mj-lt"/>
              <a:buAutoNum type="arabicPeriod" startAt="3"/>
            </a:pPr>
            <a:r>
              <a:rPr lang="en-US" dirty="0"/>
              <a:t> </a:t>
            </a:r>
            <a:r>
              <a:rPr lang="en-US" b="1" dirty="0"/>
              <a:t>Consider biological tendency</a:t>
            </a:r>
            <a:r>
              <a:rPr lang="en-US" dirty="0"/>
              <a:t>.  It is easier for the human eye to follow an imaginary vertical than an imaginary horizontal line.</a:t>
            </a:r>
          </a:p>
          <a:p>
            <a:pPr marL="971550" lvl="1" indent="-514350">
              <a:buFont typeface="+mj-lt"/>
              <a:buAutoNum type="alphaLcParenR"/>
            </a:pPr>
            <a:r>
              <a:rPr lang="en-US" dirty="0"/>
              <a:t>Consider horizontal orientation for side-by-side boxplots or bar graphs.</a:t>
            </a:r>
          </a:p>
          <a:p>
            <a:pPr marL="971550" lvl="1" indent="-514350">
              <a:buFont typeface="+mj-lt"/>
              <a:buAutoNum type="alphaLcParenR"/>
            </a:pPr>
            <a:r>
              <a:rPr lang="en-US" dirty="0"/>
              <a:t>Avoid 3-dimensional charts.</a:t>
            </a:r>
          </a:p>
          <a:p>
            <a:pPr marL="0" indent="0">
              <a:buNone/>
            </a:pPr>
            <a:endParaRPr lang="en-US" dirty="0"/>
          </a:p>
          <a:p>
            <a:pPr marL="514350" indent="-514350">
              <a:buFont typeface="+mj-lt"/>
              <a:buAutoNum type="arabicPeriod" startAt="4"/>
            </a:pPr>
            <a:r>
              <a:rPr lang="en-US" dirty="0"/>
              <a:t> </a:t>
            </a:r>
            <a:r>
              <a:rPr lang="en-US" b="1" dirty="0"/>
              <a:t>Categorical information </a:t>
            </a:r>
            <a:r>
              <a:rPr lang="en-US" dirty="0"/>
              <a:t>needs special attention.</a:t>
            </a:r>
          </a:p>
          <a:p>
            <a:pPr marL="971550" lvl="1" indent="-514350">
              <a:buFont typeface="+mj-lt"/>
              <a:buAutoNum type="alphaLcParenR"/>
            </a:pPr>
            <a:r>
              <a:rPr lang="en-US" dirty="0"/>
              <a:t>Labels must be readable.</a:t>
            </a:r>
          </a:p>
          <a:p>
            <a:pPr marL="971550" lvl="1" indent="-514350">
              <a:buFont typeface="+mj-lt"/>
              <a:buAutoNum type="alphaLcParenR"/>
            </a:pPr>
            <a:r>
              <a:rPr lang="en-US" dirty="0"/>
              <a:t>Consider the order that categories are displayed since the software default often is not intuitive. </a:t>
            </a:r>
          </a:p>
          <a:p>
            <a:pPr marL="971550" lvl="1" indent="-514350">
              <a:buFont typeface="+mj-lt"/>
              <a:buAutoNum type="alphaLcParenR"/>
            </a:pPr>
            <a:endParaRPr lang="en-US" dirty="0"/>
          </a:p>
          <a:p>
            <a:pPr marL="514350" indent="-514350">
              <a:buFont typeface="+mj-lt"/>
              <a:buAutoNum type="arabicPeriod" startAt="5"/>
            </a:pPr>
            <a:r>
              <a:rPr lang="en-US" dirty="0"/>
              <a:t> </a:t>
            </a:r>
            <a:r>
              <a:rPr lang="en-US" b="1" dirty="0"/>
              <a:t>Avoid chart junk</a:t>
            </a:r>
            <a:r>
              <a:rPr lang="en-US" dirty="0"/>
              <a:t>.  Only add extra elements to a graphic if they contribute to interpretation.</a:t>
            </a:r>
          </a:p>
        </p:txBody>
      </p:sp>
      <p:pic>
        <p:nvPicPr>
          <p:cNvPr id="5" name="Picture 4">
            <a:hlinkClick r:id="rId3"/>
            <a:extLst>
              <a:ext uri="{FF2B5EF4-FFF2-40B4-BE49-F238E27FC236}">
                <a16:creationId xmlns:a16="http://schemas.microsoft.com/office/drawing/2014/main" id="{974F21AF-5C43-B285-D8D7-84E00D162E7C}"/>
              </a:ext>
            </a:extLst>
          </p:cNvPr>
          <p:cNvPicPr>
            <a:picLocks noChangeAspect="1"/>
          </p:cNvPicPr>
          <p:nvPr/>
        </p:nvPicPr>
        <p:blipFill>
          <a:blip r:embed="rId4" cstate="screen">
            <a:extLst>
              <a:ext uri="{28A0092B-C50C-407E-A947-70E740481C1C}">
                <a14:useLocalDpi xmlns:a14="http://schemas.microsoft.com/office/drawing/2010/main"/>
              </a:ext>
            </a:extLst>
          </a:blip>
          <a:srcRect r="-5084"/>
          <a:stretch>
            <a:fillRect/>
          </a:stretch>
        </p:blipFill>
        <p:spPr>
          <a:xfrm>
            <a:off x="10916241" y="2469800"/>
            <a:ext cx="1340613" cy="2103120"/>
          </a:xfrm>
          <a:prstGeom prst="rect">
            <a:avLst/>
          </a:prstGeom>
        </p:spPr>
      </p:pic>
      <p:sp>
        <p:nvSpPr>
          <p:cNvPr id="4" name="Slide Number Placeholder 3">
            <a:extLst>
              <a:ext uri="{FF2B5EF4-FFF2-40B4-BE49-F238E27FC236}">
                <a16:creationId xmlns:a16="http://schemas.microsoft.com/office/drawing/2014/main" id="{AE36501E-F9FB-46F7-30EE-4910E62C59F2}"/>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11</a:t>
            </a:fld>
            <a:endParaRPr lang="en-US" sz="1600" b="1">
              <a:solidFill>
                <a:schemeClr val="tx2">
                  <a:lumMod val="90000"/>
                  <a:lumOff val="10000"/>
                </a:schemeClr>
              </a:solidFill>
            </a:endParaRPr>
          </a:p>
        </p:txBody>
      </p:sp>
    </p:spTree>
    <p:extLst>
      <p:ext uri="{BB962C8B-B14F-4D97-AF65-F5344CB8AC3E}">
        <p14:creationId xmlns:p14="http://schemas.microsoft.com/office/powerpoint/2010/main" val="2775521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157EC-C092-F0B4-2190-8B4D6497DDEC}"/>
              </a:ext>
            </a:extLst>
          </p:cNvPr>
          <p:cNvSpPr>
            <a:spLocks noGrp="1"/>
          </p:cNvSpPr>
          <p:nvPr>
            <p:ph type="title"/>
          </p:nvPr>
        </p:nvSpPr>
        <p:spPr>
          <a:xfrm>
            <a:off x="0" y="0"/>
            <a:ext cx="12192000" cy="914400"/>
          </a:xfrm>
          <a:solidFill>
            <a:schemeClr val="tx2">
              <a:lumMod val="90000"/>
              <a:lumOff val="10000"/>
            </a:schemeClr>
          </a:solidFill>
        </p:spPr>
        <p:txBody>
          <a:bodyPr/>
          <a:lstStyle/>
          <a:p>
            <a:r>
              <a:rPr lang="en-US" b="1" dirty="0">
                <a:solidFill>
                  <a:schemeClr val="bg1"/>
                </a:solidFill>
              </a:rPr>
              <a:t>    Accessibility:  Color usage</a:t>
            </a:r>
          </a:p>
        </p:txBody>
      </p:sp>
      <p:sp>
        <p:nvSpPr>
          <p:cNvPr id="3" name="Content Placeholder 2">
            <a:extLst>
              <a:ext uri="{FF2B5EF4-FFF2-40B4-BE49-F238E27FC236}">
                <a16:creationId xmlns:a16="http://schemas.microsoft.com/office/drawing/2014/main" id="{D581A188-1A0E-8BC7-BE3E-6CA53CDA9A6F}"/>
              </a:ext>
            </a:extLst>
          </p:cNvPr>
          <p:cNvSpPr>
            <a:spLocks noGrp="1"/>
          </p:cNvSpPr>
          <p:nvPr>
            <p:ph idx="1"/>
          </p:nvPr>
        </p:nvSpPr>
        <p:spPr>
          <a:xfrm>
            <a:off x="755073" y="914400"/>
            <a:ext cx="10515600" cy="5684363"/>
          </a:xfrm>
        </p:spPr>
        <p:txBody>
          <a:bodyPr>
            <a:normAutofit/>
          </a:bodyPr>
          <a:lstStyle/>
          <a:p>
            <a:pPr marL="0" indent="0">
              <a:buNone/>
            </a:pPr>
            <a:r>
              <a:rPr lang="en-US" b="1" dirty="0"/>
              <a:t>Always consider whether it is necessary to use color to help indicate differences between variables.  </a:t>
            </a:r>
            <a:r>
              <a:rPr lang="en-US" dirty="0"/>
              <a:t>To be effective, colors need to be distinct from each other for all readers.</a:t>
            </a:r>
          </a:p>
          <a:p>
            <a:pPr marL="0" indent="0">
              <a:buNone/>
            </a:pPr>
            <a:endParaRPr lang="en-US" sz="1400" dirty="0"/>
          </a:p>
          <a:p>
            <a:pPr marL="0" indent="0">
              <a:buNone/>
            </a:pPr>
            <a:r>
              <a:rPr lang="en-US" dirty="0"/>
              <a:t>1.  </a:t>
            </a:r>
            <a:r>
              <a:rPr lang="en-US" b="1" dirty="0"/>
              <a:t>Color palette </a:t>
            </a:r>
            <a:r>
              <a:rPr lang="en-US" dirty="0"/>
              <a:t>choice depends on data type.  </a:t>
            </a:r>
          </a:p>
          <a:p>
            <a:pPr marL="2170113" indent="0">
              <a:buNone/>
            </a:pPr>
            <a:r>
              <a:rPr lang="en-US" sz="2400" b="1" dirty="0">
                <a:solidFill>
                  <a:schemeClr val="tx2">
                    <a:lumMod val="90000"/>
                    <a:lumOff val="10000"/>
                  </a:schemeClr>
                </a:solidFill>
              </a:rPr>
              <a:t>Sequential</a:t>
            </a:r>
            <a:r>
              <a:rPr lang="en-US" sz="2400" dirty="0"/>
              <a:t>:  Data values are ordered high to low (or vice versa)</a:t>
            </a:r>
          </a:p>
          <a:p>
            <a:pPr marL="2170113" indent="0">
              <a:buNone/>
            </a:pPr>
            <a:endParaRPr lang="en-US" sz="1400" dirty="0"/>
          </a:p>
          <a:p>
            <a:pPr marL="2170113" indent="0">
              <a:buNone/>
            </a:pPr>
            <a:r>
              <a:rPr lang="en-US" sz="2400" b="1" dirty="0">
                <a:solidFill>
                  <a:schemeClr val="tx2">
                    <a:lumMod val="90000"/>
                    <a:lumOff val="10000"/>
                  </a:schemeClr>
                </a:solidFill>
              </a:rPr>
              <a:t>Diverging</a:t>
            </a:r>
            <a:r>
              <a:rPr lang="en-US" sz="2400" dirty="0"/>
              <a:t>:  Data values ordered and diverges from an important midpoint</a:t>
            </a:r>
          </a:p>
          <a:p>
            <a:pPr marL="2170113" indent="0">
              <a:buNone/>
            </a:pPr>
            <a:endParaRPr lang="en-US" sz="1400" dirty="0"/>
          </a:p>
          <a:p>
            <a:pPr marL="2170113" indent="0">
              <a:buNone/>
            </a:pPr>
            <a:r>
              <a:rPr lang="en-US" sz="2400" b="1" dirty="0">
                <a:solidFill>
                  <a:schemeClr val="tx2">
                    <a:lumMod val="90000"/>
                    <a:lumOff val="10000"/>
                  </a:schemeClr>
                </a:solidFill>
              </a:rPr>
              <a:t>Qualitative</a:t>
            </a:r>
            <a:r>
              <a:rPr lang="en-US" sz="2400" dirty="0"/>
              <a:t>:  Categorical data where difference between and ordering of categories is not meaningful</a:t>
            </a:r>
          </a:p>
          <a:p>
            <a:pPr marL="2170113" indent="0">
              <a:buNone/>
            </a:pPr>
            <a:endParaRPr lang="en-US" sz="1400" dirty="0"/>
          </a:p>
        </p:txBody>
      </p:sp>
      <p:pic>
        <p:nvPicPr>
          <p:cNvPr id="7" name="Picture 6">
            <a:extLst>
              <a:ext uri="{FF2B5EF4-FFF2-40B4-BE49-F238E27FC236}">
                <a16:creationId xmlns:a16="http://schemas.microsoft.com/office/drawing/2014/main" id="{486ED8E5-7409-661A-B708-0950646F19FC}"/>
              </a:ext>
            </a:extLst>
          </p:cNvPr>
          <p:cNvPicPr>
            <a:picLocks noChangeAspect="1"/>
          </p:cNvPicPr>
          <p:nvPr/>
        </p:nvPicPr>
        <p:blipFill>
          <a:blip r:embed="rId3"/>
          <a:stretch>
            <a:fillRect/>
          </a:stretch>
        </p:blipFill>
        <p:spPr>
          <a:xfrm>
            <a:off x="707949" y="4293639"/>
            <a:ext cx="1928027" cy="474735"/>
          </a:xfrm>
          <a:prstGeom prst="rect">
            <a:avLst/>
          </a:prstGeom>
        </p:spPr>
      </p:pic>
      <p:pic>
        <p:nvPicPr>
          <p:cNvPr id="9" name="Picture 8">
            <a:extLst>
              <a:ext uri="{FF2B5EF4-FFF2-40B4-BE49-F238E27FC236}">
                <a16:creationId xmlns:a16="http://schemas.microsoft.com/office/drawing/2014/main" id="{9FA174A9-A175-89D1-A856-598E201FB3BA}"/>
              </a:ext>
            </a:extLst>
          </p:cNvPr>
          <p:cNvPicPr>
            <a:picLocks noChangeAspect="1"/>
          </p:cNvPicPr>
          <p:nvPr/>
        </p:nvPicPr>
        <p:blipFill>
          <a:blip r:embed="rId4"/>
          <a:stretch>
            <a:fillRect/>
          </a:stretch>
        </p:blipFill>
        <p:spPr>
          <a:xfrm>
            <a:off x="921327" y="3157457"/>
            <a:ext cx="1714649" cy="442894"/>
          </a:xfrm>
          <a:prstGeom prst="rect">
            <a:avLst/>
          </a:prstGeom>
        </p:spPr>
      </p:pic>
      <p:pic>
        <p:nvPicPr>
          <p:cNvPr id="11" name="Picture 10">
            <a:extLst>
              <a:ext uri="{FF2B5EF4-FFF2-40B4-BE49-F238E27FC236}">
                <a16:creationId xmlns:a16="http://schemas.microsoft.com/office/drawing/2014/main" id="{547F29D0-E200-2FBD-E53C-CD20C1F34CEC}"/>
              </a:ext>
            </a:extLst>
          </p:cNvPr>
          <p:cNvPicPr>
            <a:picLocks noChangeAspect="1"/>
          </p:cNvPicPr>
          <p:nvPr/>
        </p:nvPicPr>
        <p:blipFill>
          <a:blip r:embed="rId5"/>
          <a:stretch>
            <a:fillRect/>
          </a:stretch>
        </p:blipFill>
        <p:spPr>
          <a:xfrm>
            <a:off x="921327" y="5461662"/>
            <a:ext cx="1729890" cy="450746"/>
          </a:xfrm>
          <a:prstGeom prst="rect">
            <a:avLst/>
          </a:prstGeom>
        </p:spPr>
      </p:pic>
      <p:sp>
        <p:nvSpPr>
          <p:cNvPr id="4" name="Slide Number Placeholder 3">
            <a:extLst>
              <a:ext uri="{FF2B5EF4-FFF2-40B4-BE49-F238E27FC236}">
                <a16:creationId xmlns:a16="http://schemas.microsoft.com/office/drawing/2014/main" id="{0F7F4FE5-F9AF-21D9-6C01-CED8E51CDA81}"/>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12</a:t>
            </a:fld>
            <a:endParaRPr lang="en-US" sz="1600" b="1">
              <a:solidFill>
                <a:schemeClr val="tx2">
                  <a:lumMod val="90000"/>
                  <a:lumOff val="10000"/>
                </a:schemeClr>
              </a:solidFill>
            </a:endParaRPr>
          </a:p>
        </p:txBody>
      </p:sp>
    </p:spTree>
    <p:extLst>
      <p:ext uri="{BB962C8B-B14F-4D97-AF65-F5344CB8AC3E}">
        <p14:creationId xmlns:p14="http://schemas.microsoft.com/office/powerpoint/2010/main" val="3911161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F4F9D-3CF5-4EC9-A37E-08DFFA9D2F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2F5EE8-03EC-1921-1BC8-C2411B5E549C}"/>
              </a:ext>
            </a:extLst>
          </p:cNvPr>
          <p:cNvSpPr>
            <a:spLocks noGrp="1"/>
          </p:cNvSpPr>
          <p:nvPr>
            <p:ph type="title"/>
          </p:nvPr>
        </p:nvSpPr>
        <p:spPr>
          <a:xfrm>
            <a:off x="0" y="0"/>
            <a:ext cx="12192000" cy="914400"/>
          </a:xfrm>
          <a:solidFill>
            <a:schemeClr val="tx2">
              <a:lumMod val="90000"/>
              <a:lumOff val="10000"/>
            </a:schemeClr>
          </a:solidFill>
        </p:spPr>
        <p:txBody>
          <a:bodyPr/>
          <a:lstStyle/>
          <a:p>
            <a:r>
              <a:rPr lang="en-US" b="1" dirty="0">
                <a:solidFill>
                  <a:schemeClr val="bg1"/>
                </a:solidFill>
              </a:rPr>
              <a:t>    Accessibility:  Color usage (continued)</a:t>
            </a:r>
          </a:p>
        </p:txBody>
      </p:sp>
      <p:sp>
        <p:nvSpPr>
          <p:cNvPr id="3" name="Content Placeholder 2">
            <a:extLst>
              <a:ext uri="{FF2B5EF4-FFF2-40B4-BE49-F238E27FC236}">
                <a16:creationId xmlns:a16="http://schemas.microsoft.com/office/drawing/2014/main" id="{A07E9D5A-6D83-4B4B-AE49-82F4377DB9FF}"/>
              </a:ext>
            </a:extLst>
          </p:cNvPr>
          <p:cNvSpPr>
            <a:spLocks noGrp="1"/>
          </p:cNvSpPr>
          <p:nvPr>
            <p:ph idx="1"/>
          </p:nvPr>
        </p:nvSpPr>
        <p:spPr>
          <a:xfrm>
            <a:off x="755073" y="914400"/>
            <a:ext cx="10515600" cy="5653920"/>
          </a:xfrm>
        </p:spPr>
        <p:txBody>
          <a:bodyPr>
            <a:normAutofit lnSpcReduction="10000"/>
          </a:bodyPr>
          <a:lstStyle/>
          <a:p>
            <a:pPr marL="514350" indent="-514350">
              <a:buFont typeface="+mj-lt"/>
              <a:buAutoNum type="arabicPeriod" startAt="2"/>
            </a:pPr>
            <a:r>
              <a:rPr lang="en-US" dirty="0"/>
              <a:t> </a:t>
            </a:r>
            <a:r>
              <a:rPr lang="en-US" b="1" dirty="0"/>
              <a:t>Minimize</a:t>
            </a:r>
            <a:r>
              <a:rPr lang="en-US" dirty="0"/>
              <a:t> the number </a:t>
            </a:r>
            <a:r>
              <a:rPr lang="en-US" b="1" dirty="0"/>
              <a:t>of different colors </a:t>
            </a:r>
            <a:r>
              <a:rPr lang="en-US" dirty="0"/>
              <a:t>used.</a:t>
            </a:r>
          </a:p>
          <a:p>
            <a:pPr marL="971550" lvl="1" indent="-514350">
              <a:buFont typeface="+mj-lt"/>
              <a:buAutoNum type="alphaLcParenR"/>
            </a:pPr>
            <a:r>
              <a:rPr lang="en-US" dirty="0"/>
              <a:t>5 colors can be quick and easily matched/read.  </a:t>
            </a:r>
          </a:p>
          <a:p>
            <a:pPr marL="971550" lvl="1" indent="-514350">
              <a:buFont typeface="+mj-lt"/>
              <a:buAutoNum type="alphaLcParenR"/>
            </a:pPr>
            <a:r>
              <a:rPr lang="en-US" dirty="0"/>
              <a:t>7-8 colors are an upper limit you should consider with categorical data.</a:t>
            </a:r>
          </a:p>
          <a:p>
            <a:pPr marL="971550" lvl="1" indent="-514350">
              <a:buFont typeface="+mj-lt"/>
              <a:buAutoNum type="alphaLcParenR"/>
            </a:pPr>
            <a:endParaRPr lang="en-US" dirty="0"/>
          </a:p>
          <a:p>
            <a:pPr marL="514350" indent="-514350">
              <a:buFont typeface="+mj-lt"/>
              <a:buAutoNum type="arabicPeriod" startAt="2"/>
            </a:pPr>
            <a:r>
              <a:rPr lang="en-US" dirty="0"/>
              <a:t> Ensure that colors are </a:t>
            </a:r>
            <a:r>
              <a:rPr lang="en-US" b="1" dirty="0"/>
              <a:t>colorblind friendly</a:t>
            </a:r>
            <a:r>
              <a:rPr lang="en-US" dirty="0"/>
              <a:t> and have contrast when converted to monochrome.</a:t>
            </a:r>
          </a:p>
          <a:p>
            <a:pPr marL="971550" lvl="1" indent="-514350">
              <a:buFont typeface="+mj-lt"/>
              <a:buAutoNum type="alphaLcParenR"/>
            </a:pPr>
            <a:r>
              <a:rPr lang="en-US" dirty="0"/>
              <a:t>Free online tools are available.  Here is one:  </a:t>
            </a:r>
            <a:r>
              <a:rPr lang="en-US" dirty="0">
                <a:hlinkClick r:id="rId3"/>
              </a:rPr>
              <a:t>https://colorbrewer2.org/</a:t>
            </a:r>
            <a:endParaRPr lang="en-US" dirty="0"/>
          </a:p>
          <a:p>
            <a:pPr marL="971550" lvl="1" indent="-514350">
              <a:buFont typeface="+mj-lt"/>
              <a:buAutoNum type="alphaLcParenR"/>
            </a:pPr>
            <a:r>
              <a:rPr lang="en-US" dirty="0"/>
              <a:t>The </a:t>
            </a:r>
            <a:r>
              <a:rPr lang="en-US" dirty="0" err="1">
                <a:latin typeface="Courier New" panose="02070309020205020404" pitchFamily="49" charset="0"/>
                <a:cs typeface="Courier New" panose="02070309020205020404" pitchFamily="49" charset="0"/>
              </a:rPr>
              <a:t>viridis</a:t>
            </a:r>
            <a:r>
              <a:rPr lang="en-US" dirty="0"/>
              <a:t> R package generates accessible palettes.</a:t>
            </a:r>
          </a:p>
          <a:p>
            <a:pPr marL="457200" lvl="1" indent="0">
              <a:buNone/>
            </a:pPr>
            <a:endParaRPr lang="en-US" dirty="0"/>
          </a:p>
          <a:p>
            <a:pPr marL="514350" indent="-514350">
              <a:buFont typeface="+mj-lt"/>
              <a:buAutoNum type="arabicPeriod" startAt="2"/>
            </a:pPr>
            <a:r>
              <a:rPr lang="en-US" dirty="0"/>
              <a:t>  </a:t>
            </a:r>
            <a:r>
              <a:rPr lang="en-US" b="1" dirty="0"/>
              <a:t>Avoid stereotypes and confusing </a:t>
            </a:r>
            <a:r>
              <a:rPr lang="en-US" dirty="0"/>
              <a:t>associations with different colors.</a:t>
            </a:r>
          </a:p>
          <a:p>
            <a:pPr marL="514350" indent="-514350">
              <a:buFont typeface="+mj-lt"/>
              <a:buAutoNum type="arabicPeriod" startAt="2"/>
            </a:pPr>
            <a:endParaRPr lang="en-US" dirty="0"/>
          </a:p>
          <a:p>
            <a:pPr marL="514350" indent="-514350">
              <a:buFont typeface="+mj-lt"/>
              <a:buAutoNum type="arabicPeriod" startAt="2"/>
            </a:pPr>
            <a:r>
              <a:rPr lang="en-US" dirty="0"/>
              <a:t> </a:t>
            </a:r>
            <a:r>
              <a:rPr lang="en-US" b="1" dirty="0"/>
              <a:t>Use non-color elements </a:t>
            </a:r>
            <a:r>
              <a:rPr lang="en-US" dirty="0"/>
              <a:t>to distinguish between groups </a:t>
            </a:r>
            <a:r>
              <a:rPr lang="en-US" b="1" dirty="0"/>
              <a:t>where possible</a:t>
            </a:r>
            <a:r>
              <a:rPr lang="en-US" dirty="0"/>
              <a:t>.</a:t>
            </a:r>
          </a:p>
          <a:p>
            <a:pPr marL="0" indent="0">
              <a:buNone/>
            </a:pPr>
            <a:endParaRPr lang="en-US" dirty="0"/>
          </a:p>
        </p:txBody>
      </p:sp>
      <p:sp>
        <p:nvSpPr>
          <p:cNvPr id="4" name="Slide Number Placeholder 3">
            <a:extLst>
              <a:ext uri="{FF2B5EF4-FFF2-40B4-BE49-F238E27FC236}">
                <a16:creationId xmlns:a16="http://schemas.microsoft.com/office/drawing/2014/main" id="{DF05C607-BD65-7656-7DD5-7E1048E81F80}"/>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13</a:t>
            </a:fld>
            <a:endParaRPr lang="en-US" sz="1600" b="1" dirty="0">
              <a:solidFill>
                <a:schemeClr val="tx2">
                  <a:lumMod val="90000"/>
                  <a:lumOff val="10000"/>
                </a:schemeClr>
              </a:solidFill>
            </a:endParaRPr>
          </a:p>
        </p:txBody>
      </p:sp>
    </p:spTree>
    <p:extLst>
      <p:ext uri="{BB962C8B-B14F-4D97-AF65-F5344CB8AC3E}">
        <p14:creationId xmlns:p14="http://schemas.microsoft.com/office/powerpoint/2010/main" val="3758266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7B2C0-4C3D-F096-54E3-9F50CBAB73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471B97-D73B-15AE-009E-7AD4E4C2DE67}"/>
              </a:ext>
            </a:extLst>
          </p:cNvPr>
          <p:cNvSpPr>
            <a:spLocks noGrp="1"/>
          </p:cNvSpPr>
          <p:nvPr>
            <p:ph type="title"/>
          </p:nvPr>
        </p:nvSpPr>
        <p:spPr>
          <a:xfrm>
            <a:off x="0" y="0"/>
            <a:ext cx="12192000" cy="914400"/>
          </a:xfrm>
          <a:solidFill>
            <a:schemeClr val="tx2">
              <a:lumMod val="90000"/>
              <a:lumOff val="10000"/>
            </a:schemeClr>
          </a:solidFill>
        </p:spPr>
        <p:txBody>
          <a:bodyPr/>
          <a:lstStyle/>
          <a:p>
            <a:r>
              <a:rPr lang="en-US" b="1" dirty="0">
                <a:solidFill>
                  <a:schemeClr val="bg1"/>
                </a:solidFill>
              </a:rPr>
              <a:t>    Accessibility:  Font choices</a:t>
            </a:r>
          </a:p>
        </p:txBody>
      </p:sp>
      <p:sp>
        <p:nvSpPr>
          <p:cNvPr id="3" name="Content Placeholder 2">
            <a:extLst>
              <a:ext uri="{FF2B5EF4-FFF2-40B4-BE49-F238E27FC236}">
                <a16:creationId xmlns:a16="http://schemas.microsoft.com/office/drawing/2014/main" id="{B1281E3C-FD94-5BC2-F9C4-580A3398E46F}"/>
              </a:ext>
            </a:extLst>
          </p:cNvPr>
          <p:cNvSpPr>
            <a:spLocks noGrp="1"/>
          </p:cNvSpPr>
          <p:nvPr>
            <p:ph idx="1"/>
          </p:nvPr>
        </p:nvSpPr>
        <p:spPr>
          <a:xfrm>
            <a:off x="755073" y="914400"/>
            <a:ext cx="10839896" cy="5943600"/>
          </a:xfrm>
        </p:spPr>
        <p:txBody>
          <a:bodyPr>
            <a:normAutofit lnSpcReduction="10000"/>
          </a:bodyPr>
          <a:lstStyle/>
          <a:p>
            <a:pPr marL="514350" indent="-514350">
              <a:buAutoNum type="arabicPeriod"/>
            </a:pP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Serif</a:t>
            </a:r>
            <a:r>
              <a:rPr lang="en-US" b="1" dirty="0"/>
              <a:t>   vs.  sans serif</a:t>
            </a:r>
          </a:p>
          <a:p>
            <a:pPr marL="971550" lvl="1" indent="-514350">
              <a:buFont typeface="+mj-lt"/>
              <a:buAutoNum type="alphaLcParenR"/>
            </a:pPr>
            <a:r>
              <a:rPr lang="en-US" dirty="0"/>
              <a:t>Sans serif tends to be easier for visually impaired readers while those with dyslexia may have difficulty distinguishing characters.</a:t>
            </a:r>
          </a:p>
          <a:p>
            <a:pPr marL="971550" lvl="1" indent="-514350">
              <a:buFont typeface="+mj-lt"/>
              <a:buAutoNum type="alphaLcParenR"/>
            </a:pPr>
            <a:r>
              <a:rPr lang="en-US" dirty="0"/>
              <a:t>Serif font is pixelated and can be difficult to read in digital/online content.</a:t>
            </a:r>
          </a:p>
          <a:p>
            <a:pPr marL="971550" lvl="1" indent="-514350">
              <a:buFont typeface="+mj-lt"/>
              <a:buAutoNum type="alphaLcParenR"/>
            </a:pPr>
            <a:r>
              <a:rPr lang="en-US" i="1" dirty="0"/>
              <a:t>Significance</a:t>
            </a:r>
            <a:r>
              <a:rPr lang="en-US" dirty="0"/>
              <a:t> article recommends sans serif:  Verdana</a:t>
            </a:r>
          </a:p>
          <a:p>
            <a:pPr marL="971550" lvl="1" indent="-514350">
              <a:buFont typeface="+mj-lt"/>
              <a:buAutoNum type="alphaLcParenR"/>
            </a:pPr>
            <a:r>
              <a:rPr lang="en-US" dirty="0"/>
              <a:t>R package </a:t>
            </a:r>
            <a:r>
              <a:rPr lang="en-US" dirty="0">
                <a:latin typeface="Courier New" panose="02070309020205020404" pitchFamily="49" charset="0"/>
                <a:cs typeface="Courier New" panose="02070309020205020404" pitchFamily="49" charset="0"/>
              </a:rPr>
              <a:t>ggplot2</a:t>
            </a:r>
            <a:r>
              <a:rPr lang="en-US" dirty="0"/>
              <a:t> automatically uses your system’s default sans serif</a:t>
            </a:r>
          </a:p>
          <a:p>
            <a:pPr marL="971550" lvl="1" indent="-514350">
              <a:buFont typeface="+mj-lt"/>
              <a:buAutoNum type="alphaLcParenR"/>
            </a:pPr>
            <a:endParaRPr lang="en-US" sz="1300" dirty="0"/>
          </a:p>
          <a:p>
            <a:pPr marL="514350" indent="-514350">
              <a:buFont typeface="+mj-lt"/>
              <a:buAutoNum type="arabicPeriod"/>
            </a:pPr>
            <a:r>
              <a:rPr lang="en-US" dirty="0"/>
              <a:t>Especially in printed graphics, ensure </a:t>
            </a:r>
            <a:r>
              <a:rPr lang="en-US" b="1" dirty="0"/>
              <a:t>font size </a:t>
            </a:r>
            <a:r>
              <a:rPr lang="en-US" dirty="0"/>
              <a:t>of at least 12 pt.</a:t>
            </a:r>
          </a:p>
          <a:p>
            <a:pPr marL="971550" lvl="1" indent="-514350">
              <a:buFont typeface="+mj-lt"/>
              <a:buAutoNum type="alphaLcParenR"/>
            </a:pPr>
            <a:r>
              <a:rPr lang="en-US" dirty="0"/>
              <a:t>R package </a:t>
            </a:r>
            <a:r>
              <a:rPr lang="en-US" dirty="0">
                <a:latin typeface="Courier New" panose="02070309020205020404" pitchFamily="49" charset="0"/>
                <a:cs typeface="Courier New" panose="02070309020205020404" pitchFamily="49" charset="0"/>
              </a:rPr>
              <a:t>ggplot2</a:t>
            </a:r>
            <a:r>
              <a:rPr lang="en-US" dirty="0"/>
              <a:t> automatically uses font size 11pt.</a:t>
            </a:r>
          </a:p>
          <a:p>
            <a:pPr marL="971550" lvl="1" indent="-514350">
              <a:buFont typeface="+mj-lt"/>
              <a:buAutoNum type="alphaLcParenR"/>
            </a:pPr>
            <a:endParaRPr lang="en-US" sz="1300" dirty="0"/>
          </a:p>
          <a:p>
            <a:pPr marL="514350" indent="-514350">
              <a:buFont typeface="+mj-lt"/>
              <a:buAutoNum type="arabicPeriod"/>
            </a:pPr>
            <a:r>
              <a:rPr lang="en-US" dirty="0"/>
              <a:t>Ensure that capital I, lowercase l, and number 1 are distinguishable.</a:t>
            </a:r>
          </a:p>
          <a:p>
            <a:pPr marL="514350" indent="-514350">
              <a:spcBef>
                <a:spcPts val="0"/>
              </a:spcBef>
              <a:buFont typeface="+mj-lt"/>
              <a:buAutoNum type="arabicPeriod"/>
            </a:pPr>
            <a:endParaRPr lang="en-US" sz="1300" dirty="0"/>
          </a:p>
          <a:p>
            <a:pPr marL="514350" indent="-514350">
              <a:buFont typeface="+mj-lt"/>
              <a:buAutoNum type="arabicPeriod"/>
            </a:pPr>
            <a:r>
              <a:rPr lang="en-US" dirty="0"/>
              <a:t>No more than 2 fonts in an image.</a:t>
            </a:r>
          </a:p>
          <a:p>
            <a:pPr marL="514350" indent="-514350">
              <a:spcBef>
                <a:spcPts val="0"/>
              </a:spcBef>
              <a:buFont typeface="+mj-lt"/>
              <a:buAutoNum type="arabicPeriod"/>
            </a:pPr>
            <a:endParaRPr lang="en-US" sz="1300" dirty="0"/>
          </a:p>
          <a:p>
            <a:pPr marL="514350" indent="-514350">
              <a:buFont typeface="+mj-lt"/>
              <a:buAutoNum type="arabicPeriod"/>
            </a:pPr>
            <a:r>
              <a:rPr lang="en-US" dirty="0"/>
              <a:t>Minimize use of italics and uppercase.  Instead use bold to emphasize (sparingly).</a:t>
            </a:r>
          </a:p>
        </p:txBody>
      </p:sp>
      <p:sp>
        <p:nvSpPr>
          <p:cNvPr id="4" name="Slide Number Placeholder 3">
            <a:extLst>
              <a:ext uri="{FF2B5EF4-FFF2-40B4-BE49-F238E27FC236}">
                <a16:creationId xmlns:a16="http://schemas.microsoft.com/office/drawing/2014/main" id="{3CD2A256-A91E-49B0-AFBF-8A766CBD9ABB}"/>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14</a:t>
            </a:fld>
            <a:endParaRPr lang="en-US" sz="1600" b="1" dirty="0">
              <a:solidFill>
                <a:schemeClr val="tx2">
                  <a:lumMod val="90000"/>
                  <a:lumOff val="10000"/>
                </a:schemeClr>
              </a:solidFill>
            </a:endParaRPr>
          </a:p>
        </p:txBody>
      </p:sp>
    </p:spTree>
    <p:extLst>
      <p:ext uri="{BB962C8B-B14F-4D97-AF65-F5344CB8AC3E}">
        <p14:creationId xmlns:p14="http://schemas.microsoft.com/office/powerpoint/2010/main" val="155064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D1A62-8184-7416-B4A1-4C0E40C079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55113F-FD5F-3E98-2DA7-4B4B69A3995A}"/>
              </a:ext>
            </a:extLst>
          </p:cNvPr>
          <p:cNvSpPr>
            <a:spLocks noGrp="1"/>
          </p:cNvSpPr>
          <p:nvPr>
            <p:ph type="title"/>
          </p:nvPr>
        </p:nvSpPr>
        <p:spPr>
          <a:xfrm>
            <a:off x="0" y="0"/>
            <a:ext cx="12192000" cy="914400"/>
          </a:xfrm>
          <a:solidFill>
            <a:schemeClr val="tx2">
              <a:lumMod val="90000"/>
              <a:lumOff val="10000"/>
            </a:schemeClr>
          </a:solidFill>
        </p:spPr>
        <p:txBody>
          <a:bodyPr/>
          <a:lstStyle/>
          <a:p>
            <a:r>
              <a:rPr lang="en-US" b="1" dirty="0">
                <a:solidFill>
                  <a:schemeClr val="bg1"/>
                </a:solidFill>
              </a:rPr>
              <a:t>    Accessibility:  Alt text</a:t>
            </a:r>
          </a:p>
        </p:txBody>
      </p:sp>
      <p:sp>
        <p:nvSpPr>
          <p:cNvPr id="3" name="Content Placeholder 2">
            <a:extLst>
              <a:ext uri="{FF2B5EF4-FFF2-40B4-BE49-F238E27FC236}">
                <a16:creationId xmlns:a16="http://schemas.microsoft.com/office/drawing/2014/main" id="{4CD8A093-A9E6-5A61-ED15-4934F8976294}"/>
              </a:ext>
            </a:extLst>
          </p:cNvPr>
          <p:cNvSpPr>
            <a:spLocks noGrp="1"/>
          </p:cNvSpPr>
          <p:nvPr>
            <p:ph idx="1"/>
          </p:nvPr>
        </p:nvSpPr>
        <p:spPr>
          <a:xfrm>
            <a:off x="755073" y="914400"/>
            <a:ext cx="10515600" cy="5653920"/>
          </a:xfrm>
        </p:spPr>
        <p:txBody>
          <a:bodyPr/>
          <a:lstStyle/>
          <a:p>
            <a:pPr marL="0" indent="0">
              <a:buNone/>
            </a:pPr>
            <a:r>
              <a:rPr lang="en-US" dirty="0"/>
              <a:t>Alt text should </a:t>
            </a:r>
            <a:r>
              <a:rPr lang="en-US" b="1" dirty="0"/>
              <a:t>convey the purpose of an image </a:t>
            </a:r>
            <a:r>
              <a:rPr lang="en-US" dirty="0"/>
              <a:t>in relation to the content of a document.  If written well, it helps screen reading tools describe images aloud to visually impaired readers.</a:t>
            </a:r>
          </a:p>
          <a:p>
            <a:pPr marL="914400" indent="-455613"/>
            <a:r>
              <a:rPr lang="en-US" sz="2400" dirty="0" err="1">
                <a:latin typeface="Courier New" panose="02070309020205020404" pitchFamily="49" charset="0"/>
                <a:cs typeface="Courier New" panose="02070309020205020404" pitchFamily="49" charset="0"/>
              </a:rPr>
              <a:t>BrailleR</a:t>
            </a:r>
            <a:r>
              <a:rPr lang="en-US" sz="2400" dirty="0"/>
              <a:t> R package will generate alt text for graphs created in R.</a:t>
            </a:r>
          </a:p>
          <a:p>
            <a:pPr marL="0" indent="0">
              <a:buNone/>
            </a:pPr>
            <a:endParaRPr lang="en-US" dirty="0"/>
          </a:p>
          <a:p>
            <a:pPr marL="0" indent="0">
              <a:buNone/>
            </a:pPr>
            <a:endParaRPr lang="en-US" dirty="0"/>
          </a:p>
          <a:p>
            <a:pPr marL="0" indent="0">
              <a:buNone/>
            </a:pPr>
            <a:r>
              <a:rPr lang="en-US" dirty="0"/>
              <a:t>Some graph types, such as scatterplots, are more difficult to describe via alt text.  </a:t>
            </a:r>
          </a:p>
          <a:p>
            <a:pPr marL="914400" indent="-455613"/>
            <a:r>
              <a:rPr lang="en-US" sz="2400" dirty="0" err="1">
                <a:latin typeface="Courier New" panose="02070309020205020404" pitchFamily="49" charset="0"/>
                <a:cs typeface="Courier New" panose="02070309020205020404" pitchFamily="49" charset="0"/>
              </a:rPr>
              <a:t>tactileR</a:t>
            </a:r>
            <a:r>
              <a:rPr lang="en-US" sz="2400" dirty="0"/>
              <a:t> R package will prepare graphics for tactile paper printing.</a:t>
            </a:r>
          </a:p>
          <a:p>
            <a:pPr marL="914400" indent="-455613"/>
            <a:r>
              <a:rPr lang="en-US" sz="2400" dirty="0" err="1">
                <a:latin typeface="Courier New" panose="02070309020205020404" pitchFamily="49" charset="0"/>
                <a:cs typeface="Courier New" panose="02070309020205020404" pitchFamily="49" charset="0"/>
              </a:rPr>
              <a:t>sonify</a:t>
            </a:r>
            <a:r>
              <a:rPr lang="en-US" sz="2400" dirty="0"/>
              <a:t> R package converts data points to pitch and time duration.</a:t>
            </a:r>
          </a:p>
          <a:p>
            <a:pPr marL="0" indent="0">
              <a:buNone/>
            </a:pPr>
            <a:endParaRPr lang="en-US" dirty="0"/>
          </a:p>
        </p:txBody>
      </p:sp>
      <p:sp>
        <p:nvSpPr>
          <p:cNvPr id="4" name="Slide Number Placeholder 3">
            <a:extLst>
              <a:ext uri="{FF2B5EF4-FFF2-40B4-BE49-F238E27FC236}">
                <a16:creationId xmlns:a16="http://schemas.microsoft.com/office/drawing/2014/main" id="{8B3F4205-58FF-227F-0068-625572A44778}"/>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15</a:t>
            </a:fld>
            <a:endParaRPr lang="en-US" sz="1600" b="1">
              <a:solidFill>
                <a:schemeClr val="tx2">
                  <a:lumMod val="90000"/>
                  <a:lumOff val="10000"/>
                </a:schemeClr>
              </a:solidFill>
            </a:endParaRPr>
          </a:p>
        </p:txBody>
      </p:sp>
    </p:spTree>
    <p:extLst>
      <p:ext uri="{BB962C8B-B14F-4D97-AF65-F5344CB8AC3E}">
        <p14:creationId xmlns:p14="http://schemas.microsoft.com/office/powerpoint/2010/main" val="2465818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27E00-D421-A4BC-1660-A6A94DB61F9D}"/>
              </a:ext>
            </a:extLst>
          </p:cNvPr>
          <p:cNvSpPr>
            <a:spLocks noGrp="1"/>
          </p:cNvSpPr>
          <p:nvPr>
            <p:ph type="title"/>
          </p:nvPr>
        </p:nvSpPr>
        <p:spPr>
          <a:xfrm>
            <a:off x="0" y="0"/>
            <a:ext cx="12192000" cy="914400"/>
          </a:xfrm>
          <a:solidFill>
            <a:schemeClr val="tx2">
              <a:lumMod val="90000"/>
              <a:lumOff val="10000"/>
            </a:schemeClr>
          </a:solidFill>
        </p:spPr>
        <p:txBody>
          <a:bodyPr/>
          <a:lstStyle/>
          <a:p>
            <a:r>
              <a:rPr lang="en-US" b="1" dirty="0">
                <a:solidFill>
                  <a:schemeClr val="bg1"/>
                </a:solidFill>
              </a:rPr>
              <a:t>    Some references for graphing practices</a:t>
            </a:r>
          </a:p>
        </p:txBody>
      </p:sp>
      <p:sp>
        <p:nvSpPr>
          <p:cNvPr id="3" name="Content Placeholder 2">
            <a:extLst>
              <a:ext uri="{FF2B5EF4-FFF2-40B4-BE49-F238E27FC236}">
                <a16:creationId xmlns:a16="http://schemas.microsoft.com/office/drawing/2014/main" id="{9B3F0B10-94EF-C23A-DC75-A0BD86E7E931}"/>
              </a:ext>
            </a:extLst>
          </p:cNvPr>
          <p:cNvSpPr>
            <a:spLocks noGrp="1"/>
          </p:cNvSpPr>
          <p:nvPr>
            <p:ph idx="1"/>
          </p:nvPr>
        </p:nvSpPr>
        <p:spPr>
          <a:xfrm>
            <a:off x="838199" y="914400"/>
            <a:ext cx="10775623" cy="5943600"/>
          </a:xfrm>
        </p:spPr>
        <p:txBody>
          <a:bodyPr>
            <a:normAutofit fontScale="92500" lnSpcReduction="10000"/>
          </a:bodyPr>
          <a:lstStyle/>
          <a:p>
            <a:pPr marL="0" indent="0">
              <a:buNone/>
            </a:pPr>
            <a:r>
              <a:rPr lang="en-US" sz="3000" i="1" dirty="0"/>
              <a:t>Significance</a:t>
            </a:r>
            <a:r>
              <a:rPr lang="en-US" sz="3000" dirty="0"/>
              <a:t> “Presenting data the Significance way” series</a:t>
            </a:r>
          </a:p>
          <a:p>
            <a:r>
              <a:rPr lang="en-US" sz="2600" dirty="0"/>
              <a:t>Part 1:  </a:t>
            </a:r>
            <a:r>
              <a:rPr lang="en-US" sz="2600" dirty="0">
                <a:hlinkClick r:id="rId2"/>
              </a:rPr>
              <a:t>https://doi.org/10.1093/jrssig/qmae045</a:t>
            </a:r>
            <a:endParaRPr lang="en-US" sz="2600" dirty="0"/>
          </a:p>
          <a:p>
            <a:r>
              <a:rPr lang="en-US" sz="2600" dirty="0"/>
              <a:t>Part 2:  </a:t>
            </a:r>
            <a:r>
              <a:rPr lang="en-US" sz="2600" dirty="0">
                <a:hlinkClick r:id="rId3"/>
              </a:rPr>
              <a:t>https://doi.org/10.1093/jrssig/qmae061</a:t>
            </a:r>
            <a:endParaRPr lang="en-US" sz="2600" dirty="0"/>
          </a:p>
          <a:p>
            <a:r>
              <a:rPr lang="en-US" sz="2600" dirty="0"/>
              <a:t>Part 3:  </a:t>
            </a:r>
            <a:r>
              <a:rPr lang="en-US" sz="2600" dirty="0">
                <a:hlinkClick r:id="rId4"/>
              </a:rPr>
              <a:t>https://doi.org/10.1093/jrssig/qmae076</a:t>
            </a:r>
            <a:endParaRPr lang="en-US" sz="2600" dirty="0"/>
          </a:p>
          <a:p>
            <a:r>
              <a:rPr lang="en-US" sz="2600" dirty="0"/>
              <a:t>Part 4:  </a:t>
            </a:r>
            <a:r>
              <a:rPr lang="en-US" sz="2600" dirty="0">
                <a:hlinkClick r:id="rId5"/>
              </a:rPr>
              <a:t>https://doi.org/10.1093/jrssig/qmae092</a:t>
            </a:r>
            <a:endParaRPr lang="en-US" sz="2600" dirty="0"/>
          </a:p>
          <a:p>
            <a:pPr marL="0" indent="0">
              <a:buNone/>
            </a:pPr>
            <a:endParaRPr lang="en-US" sz="1300" dirty="0"/>
          </a:p>
          <a:p>
            <a:pPr marL="0" indent="0">
              <a:buNone/>
            </a:pPr>
            <a:r>
              <a:rPr lang="en-US" sz="3000" dirty="0"/>
              <a:t>RSS “Best Practices for Data Visualization” </a:t>
            </a:r>
            <a:br>
              <a:rPr lang="en-US" sz="3000" dirty="0"/>
            </a:br>
            <a:r>
              <a:rPr lang="en-US" sz="2600" dirty="0"/>
              <a:t>(</a:t>
            </a:r>
            <a:r>
              <a:rPr lang="en-US" sz="2600" dirty="0">
                <a:hlinkClick r:id="rId6"/>
              </a:rPr>
              <a:t>https://royal-statistical-society.github.io/datavisguide/</a:t>
            </a:r>
            <a:r>
              <a:rPr lang="en-US" sz="2600" dirty="0"/>
              <a:t>)</a:t>
            </a:r>
            <a:endParaRPr lang="en-US" dirty="0"/>
          </a:p>
          <a:p>
            <a:pPr marL="0" indent="0">
              <a:buNone/>
            </a:pPr>
            <a:endParaRPr lang="en-US" sz="1300" dirty="0"/>
          </a:p>
          <a:p>
            <a:pPr marL="0" indent="0">
              <a:buNone/>
            </a:pPr>
            <a:r>
              <a:rPr lang="en-US" sz="3000" dirty="0"/>
              <a:t>Graphics principles</a:t>
            </a:r>
            <a:r>
              <a:rPr lang="en-US" dirty="0"/>
              <a:t> </a:t>
            </a:r>
            <a:r>
              <a:rPr lang="en-US" sz="2600" dirty="0"/>
              <a:t>(</a:t>
            </a:r>
            <a:r>
              <a:rPr lang="en-US" sz="2600" dirty="0">
                <a:hlinkClick r:id="rId7"/>
              </a:rPr>
              <a:t>https://graphicsprinciples.github.io/</a:t>
            </a:r>
            <a:r>
              <a:rPr lang="en-US" sz="2600" dirty="0"/>
              <a:t>)</a:t>
            </a:r>
            <a:endParaRPr lang="en-US" dirty="0"/>
          </a:p>
          <a:p>
            <a:r>
              <a:rPr lang="en-US" sz="2600" dirty="0"/>
              <a:t>Info graphic/cheat sheet:  </a:t>
            </a:r>
            <a:r>
              <a:rPr lang="en-US" sz="2600" dirty="0">
                <a:hlinkClick r:id="rId8"/>
              </a:rPr>
              <a:t>https://graphicsprinciples.github.io/cheatsheet.html</a:t>
            </a:r>
            <a:endParaRPr lang="en-US" sz="2600" dirty="0"/>
          </a:p>
          <a:p>
            <a:pPr marL="0" indent="0">
              <a:buNone/>
            </a:pPr>
            <a:endParaRPr lang="en-US" sz="1300" dirty="0"/>
          </a:p>
          <a:p>
            <a:pPr marL="0" indent="0">
              <a:buNone/>
            </a:pPr>
            <a:r>
              <a:rPr lang="en-US" sz="3000" dirty="0"/>
              <a:t>Data To Viz </a:t>
            </a:r>
            <a:r>
              <a:rPr lang="en-US" sz="2600" dirty="0"/>
              <a:t>(</a:t>
            </a:r>
            <a:r>
              <a:rPr lang="en-US" sz="2600" dirty="0">
                <a:hlinkClick r:id="rId9"/>
              </a:rPr>
              <a:t>https://www.data-to-viz.com/</a:t>
            </a:r>
            <a:r>
              <a:rPr lang="en-US" sz="2600" dirty="0"/>
              <a:t>)</a:t>
            </a:r>
          </a:p>
          <a:p>
            <a:r>
              <a:rPr lang="en-US" sz="2600" dirty="0"/>
              <a:t>List of caveats for graphics:  </a:t>
            </a:r>
            <a:r>
              <a:rPr lang="en-US" sz="2600" dirty="0">
                <a:hlinkClick r:id="rId10"/>
              </a:rPr>
              <a:t>https://www.data-to-viz.com/caveats.html</a:t>
            </a:r>
            <a:r>
              <a:rPr lang="en-US" sz="2600" dirty="0"/>
              <a:t> </a:t>
            </a:r>
          </a:p>
        </p:txBody>
      </p:sp>
      <p:sp>
        <p:nvSpPr>
          <p:cNvPr id="4" name="Slide Number Placeholder 3">
            <a:extLst>
              <a:ext uri="{FF2B5EF4-FFF2-40B4-BE49-F238E27FC236}">
                <a16:creationId xmlns:a16="http://schemas.microsoft.com/office/drawing/2014/main" id="{A468FB26-E6D4-D913-9CC7-D57101AC349C}"/>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16</a:t>
            </a:fld>
            <a:endParaRPr lang="en-US" sz="1600" b="1">
              <a:solidFill>
                <a:schemeClr val="tx2">
                  <a:lumMod val="90000"/>
                  <a:lumOff val="10000"/>
                </a:schemeClr>
              </a:solidFill>
            </a:endParaRPr>
          </a:p>
        </p:txBody>
      </p:sp>
    </p:spTree>
    <p:extLst>
      <p:ext uri="{BB962C8B-B14F-4D97-AF65-F5344CB8AC3E}">
        <p14:creationId xmlns:p14="http://schemas.microsoft.com/office/powerpoint/2010/main" val="7168097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46785-FF70-5806-3576-3763A423B135}"/>
              </a:ext>
            </a:extLst>
          </p:cNvPr>
          <p:cNvSpPr>
            <a:spLocks noGrp="1"/>
          </p:cNvSpPr>
          <p:nvPr>
            <p:ph type="title"/>
          </p:nvPr>
        </p:nvSpPr>
        <p:spPr>
          <a:xfrm>
            <a:off x="0" y="0"/>
            <a:ext cx="12192000" cy="6857999"/>
          </a:xfrm>
          <a:solidFill>
            <a:schemeClr val="tx2">
              <a:lumMod val="90000"/>
              <a:lumOff val="10000"/>
            </a:schemeClr>
          </a:solidFill>
        </p:spPr>
        <p:txBody>
          <a:bodyPr>
            <a:normAutofit/>
          </a:bodyPr>
          <a:lstStyle/>
          <a:p>
            <a:pPr algn="ctr" defTabSz="911225">
              <a:tabLst>
                <a:tab pos="10972800" algn="l"/>
              </a:tabLst>
            </a:pPr>
            <a:r>
              <a:rPr lang="en-US" b="1" dirty="0">
                <a:solidFill>
                  <a:schemeClr val="bg1"/>
                </a:solidFill>
              </a:rPr>
              <a:t>Hypothetical Examples:  Selecting the graph</a:t>
            </a:r>
            <a:br>
              <a:rPr lang="en-US" dirty="0">
                <a:solidFill>
                  <a:schemeClr val="bg1"/>
                </a:solidFill>
              </a:rPr>
            </a:br>
            <a:br>
              <a:rPr lang="en-US" dirty="0">
                <a:solidFill>
                  <a:schemeClr val="bg1"/>
                </a:solidFill>
              </a:rPr>
            </a:br>
            <a:r>
              <a:rPr lang="en-US" sz="3200" dirty="0">
                <a:solidFill>
                  <a:schemeClr val="bg1"/>
                </a:solidFill>
              </a:rPr>
              <a:t>Tools to help combat the villain of bad graphs; </a:t>
            </a:r>
            <a:br>
              <a:rPr lang="en-US" sz="3200" dirty="0">
                <a:solidFill>
                  <a:schemeClr val="bg1"/>
                </a:solidFill>
              </a:rPr>
            </a:br>
            <a:r>
              <a:rPr lang="en-US" sz="3200" dirty="0">
                <a:solidFill>
                  <a:schemeClr val="bg1"/>
                </a:solidFill>
              </a:rPr>
              <a:t>prevent an incorrect or unhelpful display.</a:t>
            </a:r>
            <a:endParaRPr lang="en-US" dirty="0">
              <a:solidFill>
                <a:schemeClr val="bg1"/>
              </a:solidFill>
            </a:endParaRPr>
          </a:p>
        </p:txBody>
      </p:sp>
      <p:sp>
        <p:nvSpPr>
          <p:cNvPr id="3" name="Slide Number Placeholder 2">
            <a:extLst>
              <a:ext uri="{FF2B5EF4-FFF2-40B4-BE49-F238E27FC236}">
                <a16:creationId xmlns:a16="http://schemas.microsoft.com/office/drawing/2014/main" id="{CCB3CEDC-2866-1F03-F885-57EA8F9D79D9}"/>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17</a:t>
            </a:fld>
            <a:endParaRPr lang="en-US" sz="1600" b="1" dirty="0">
              <a:solidFill>
                <a:schemeClr val="tx2">
                  <a:lumMod val="90000"/>
                  <a:lumOff val="10000"/>
                </a:schemeClr>
              </a:solidFill>
            </a:endParaRPr>
          </a:p>
        </p:txBody>
      </p:sp>
    </p:spTree>
    <p:extLst>
      <p:ext uri="{BB962C8B-B14F-4D97-AF65-F5344CB8AC3E}">
        <p14:creationId xmlns:p14="http://schemas.microsoft.com/office/powerpoint/2010/main" val="35123915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0B4B9-2BB6-BCBF-6039-294CCC9293E9}"/>
              </a:ext>
            </a:extLst>
          </p:cNvPr>
          <p:cNvSpPr>
            <a:spLocks noGrp="1"/>
          </p:cNvSpPr>
          <p:nvPr>
            <p:ph type="title"/>
          </p:nvPr>
        </p:nvSpPr>
        <p:spPr>
          <a:xfrm>
            <a:off x="0" y="0"/>
            <a:ext cx="12192000" cy="914400"/>
          </a:xfrm>
          <a:solidFill>
            <a:schemeClr val="tx2">
              <a:lumMod val="90000"/>
              <a:lumOff val="10000"/>
            </a:schemeClr>
          </a:solidFill>
        </p:spPr>
        <p:txBody>
          <a:bodyPr/>
          <a:lstStyle/>
          <a:p>
            <a:r>
              <a:rPr lang="en-US" b="1" dirty="0">
                <a:solidFill>
                  <a:schemeClr val="bg1"/>
                </a:solidFill>
              </a:rPr>
              <a:t>    Incorrect base chart</a:t>
            </a:r>
          </a:p>
        </p:txBody>
      </p:sp>
      <p:pic>
        <p:nvPicPr>
          <p:cNvPr id="7" name="Picture 6">
            <a:extLst>
              <a:ext uri="{FF2B5EF4-FFF2-40B4-BE49-F238E27FC236}">
                <a16:creationId xmlns:a16="http://schemas.microsoft.com/office/drawing/2014/main" id="{19CE5A6A-A407-E5D2-EEA4-BDD38E4B872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914400"/>
            <a:ext cx="1828800" cy="1828800"/>
          </a:xfrm>
          <a:prstGeom prst="rect">
            <a:avLst/>
          </a:prstGeom>
        </p:spPr>
      </p:pic>
      <p:sp>
        <p:nvSpPr>
          <p:cNvPr id="8" name="Content Placeholder 2">
            <a:extLst>
              <a:ext uri="{FF2B5EF4-FFF2-40B4-BE49-F238E27FC236}">
                <a16:creationId xmlns:a16="http://schemas.microsoft.com/office/drawing/2014/main" id="{8026BB9B-9759-615D-C849-8C44A1774EFF}"/>
              </a:ext>
            </a:extLst>
          </p:cNvPr>
          <p:cNvSpPr txBox="1">
            <a:spLocks/>
          </p:cNvSpPr>
          <p:nvPr/>
        </p:nvSpPr>
        <p:spPr>
          <a:xfrm>
            <a:off x="1752600" y="1186543"/>
            <a:ext cx="10439400" cy="128451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chemeClr val="tx2">
                    <a:lumMod val="90000"/>
                    <a:lumOff val="10000"/>
                  </a:schemeClr>
                </a:solidFill>
              </a:rPr>
              <a:t>“I have created a scatterplot with categorical information!”</a:t>
            </a:r>
          </a:p>
          <a:p>
            <a:pPr marL="0" indent="0">
              <a:buFont typeface="Arial" panose="020B0604020202020204" pitchFamily="34" charset="0"/>
              <a:buNone/>
            </a:pPr>
            <a:r>
              <a:rPr lang="en-US" dirty="0"/>
              <a:t>Beware:  Variable type(s) are incorrect for the selected display.</a:t>
            </a:r>
          </a:p>
        </p:txBody>
      </p:sp>
      <p:pic>
        <p:nvPicPr>
          <p:cNvPr id="6" name="Picture 5">
            <a:extLst>
              <a:ext uri="{FF2B5EF4-FFF2-40B4-BE49-F238E27FC236}">
                <a16:creationId xmlns:a16="http://schemas.microsoft.com/office/drawing/2014/main" id="{56968A1C-E92B-1460-2F0B-705F47F5ABAA}"/>
              </a:ext>
            </a:extLst>
          </p:cNvPr>
          <p:cNvPicPr>
            <a:picLocks noChangeAspect="1"/>
          </p:cNvPicPr>
          <p:nvPr/>
        </p:nvPicPr>
        <p:blipFill>
          <a:blip r:embed="rId4"/>
          <a:stretch>
            <a:fillRect/>
          </a:stretch>
        </p:blipFill>
        <p:spPr>
          <a:xfrm>
            <a:off x="7234356" y="2743200"/>
            <a:ext cx="4168501" cy="3139712"/>
          </a:xfrm>
          <a:prstGeom prst="rect">
            <a:avLst/>
          </a:prstGeom>
        </p:spPr>
      </p:pic>
      <p:sp>
        <p:nvSpPr>
          <p:cNvPr id="4" name="TextBox 3">
            <a:extLst>
              <a:ext uri="{FF2B5EF4-FFF2-40B4-BE49-F238E27FC236}">
                <a16:creationId xmlns:a16="http://schemas.microsoft.com/office/drawing/2014/main" id="{2FA54209-A3C3-3AC2-E003-0E3D903F41AD}"/>
              </a:ext>
            </a:extLst>
          </p:cNvPr>
          <p:cNvSpPr txBox="1"/>
          <p:nvPr/>
        </p:nvSpPr>
        <p:spPr>
          <a:xfrm>
            <a:off x="1756777" y="4844143"/>
            <a:ext cx="6915883" cy="954107"/>
          </a:xfrm>
          <a:prstGeom prst="rect">
            <a:avLst/>
          </a:prstGeom>
          <a:noFill/>
        </p:spPr>
        <p:txBody>
          <a:bodyPr wrap="square" rtlCol="0">
            <a:spAutoFit/>
          </a:bodyPr>
          <a:lstStyle/>
          <a:p>
            <a:r>
              <a:rPr lang="en-US" sz="2800" b="1" dirty="0">
                <a:hlinkClick r:id="rId5"/>
              </a:rPr>
              <a:t>Data To Viz </a:t>
            </a:r>
            <a:r>
              <a:rPr lang="en-US" sz="2800" b="1" dirty="0"/>
              <a:t>Poster</a:t>
            </a:r>
          </a:p>
          <a:p>
            <a:pPr marL="457200" indent="-457200">
              <a:buFont typeface="Arial" panose="020B0604020202020204" pitchFamily="34" charset="0"/>
              <a:buChar char="•"/>
            </a:pPr>
            <a:r>
              <a:rPr lang="en-US" sz="2800" dirty="0"/>
              <a:t>Decision tree, based on variable type(s)</a:t>
            </a:r>
            <a:endParaRPr lang="en-US" sz="2800" dirty="0">
              <a:hlinkClick r:id="rId5"/>
            </a:endParaRPr>
          </a:p>
        </p:txBody>
      </p:sp>
      <p:pic>
        <p:nvPicPr>
          <p:cNvPr id="12" name="Picture 11">
            <a:extLst>
              <a:ext uri="{FF2B5EF4-FFF2-40B4-BE49-F238E27FC236}">
                <a16:creationId xmlns:a16="http://schemas.microsoft.com/office/drawing/2014/main" id="{4D325480-A3C4-4D78-1F72-B0B940251CF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180198" y="2743200"/>
            <a:ext cx="2031658" cy="1828800"/>
          </a:xfrm>
          <a:prstGeom prst="rect">
            <a:avLst/>
          </a:prstGeom>
        </p:spPr>
      </p:pic>
      <p:pic>
        <p:nvPicPr>
          <p:cNvPr id="3" name="Picture 2">
            <a:extLst>
              <a:ext uri="{FF2B5EF4-FFF2-40B4-BE49-F238E27FC236}">
                <a16:creationId xmlns:a16="http://schemas.microsoft.com/office/drawing/2014/main" id="{DA7FEADA-544D-9295-1B6E-53FB0A805CB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211856" y="2743200"/>
            <a:ext cx="2059336" cy="1828800"/>
          </a:xfrm>
          <a:prstGeom prst="rect">
            <a:avLst/>
          </a:prstGeom>
        </p:spPr>
      </p:pic>
      <p:sp>
        <p:nvSpPr>
          <p:cNvPr id="5" name="Slide Number Placeholder 4">
            <a:extLst>
              <a:ext uri="{FF2B5EF4-FFF2-40B4-BE49-F238E27FC236}">
                <a16:creationId xmlns:a16="http://schemas.microsoft.com/office/drawing/2014/main" id="{C0FC1EE7-17A7-7AF3-B93D-1D52760BD0FC}"/>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18</a:t>
            </a:fld>
            <a:endParaRPr lang="en-US" sz="1600" b="1" dirty="0">
              <a:solidFill>
                <a:schemeClr val="tx2">
                  <a:lumMod val="90000"/>
                  <a:lumOff val="10000"/>
                </a:schemeClr>
              </a:solidFill>
            </a:endParaRPr>
          </a:p>
        </p:txBody>
      </p:sp>
    </p:spTree>
    <p:extLst>
      <p:ext uri="{BB962C8B-B14F-4D97-AF65-F5344CB8AC3E}">
        <p14:creationId xmlns:p14="http://schemas.microsoft.com/office/powerpoint/2010/main" val="3426715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C98EC-A3EE-D092-60C3-49B1FCAAD3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B57232-52B1-FE36-4962-B406EF1C2FD5}"/>
              </a:ext>
            </a:extLst>
          </p:cNvPr>
          <p:cNvSpPr>
            <a:spLocks noGrp="1"/>
          </p:cNvSpPr>
          <p:nvPr>
            <p:ph type="title"/>
          </p:nvPr>
        </p:nvSpPr>
        <p:spPr>
          <a:xfrm>
            <a:off x="0" y="0"/>
            <a:ext cx="12192000" cy="914400"/>
          </a:xfrm>
          <a:solidFill>
            <a:schemeClr val="tx2">
              <a:lumMod val="90000"/>
              <a:lumOff val="10000"/>
            </a:schemeClr>
          </a:solidFill>
        </p:spPr>
        <p:txBody>
          <a:bodyPr/>
          <a:lstStyle/>
          <a:p>
            <a:r>
              <a:rPr lang="en-US" b="1" dirty="0">
                <a:solidFill>
                  <a:schemeClr val="bg1"/>
                </a:solidFill>
              </a:rPr>
              <a:t>    Uninformative base chart</a:t>
            </a:r>
          </a:p>
        </p:txBody>
      </p:sp>
      <p:sp>
        <p:nvSpPr>
          <p:cNvPr id="3" name="Content Placeholder 2">
            <a:extLst>
              <a:ext uri="{FF2B5EF4-FFF2-40B4-BE49-F238E27FC236}">
                <a16:creationId xmlns:a16="http://schemas.microsoft.com/office/drawing/2014/main" id="{C2498CC2-325D-D899-6936-E2AD1764DB37}"/>
              </a:ext>
            </a:extLst>
          </p:cNvPr>
          <p:cNvSpPr>
            <a:spLocks noGrp="1"/>
          </p:cNvSpPr>
          <p:nvPr>
            <p:ph idx="1"/>
          </p:nvPr>
        </p:nvSpPr>
        <p:spPr>
          <a:xfrm>
            <a:off x="5869364" y="5022672"/>
            <a:ext cx="6134522" cy="1186543"/>
          </a:xfrm>
        </p:spPr>
        <p:txBody>
          <a:bodyPr>
            <a:normAutofit/>
          </a:bodyPr>
          <a:lstStyle/>
          <a:p>
            <a:pPr marL="0" indent="0">
              <a:buNone/>
            </a:pPr>
            <a:r>
              <a:rPr lang="en-US" b="1" dirty="0">
                <a:hlinkClick r:id="rId3"/>
              </a:rPr>
              <a:t>Visual Vocabulary</a:t>
            </a:r>
            <a:r>
              <a:rPr lang="en-US" b="1" dirty="0"/>
              <a:t> tool</a:t>
            </a:r>
          </a:p>
          <a:p>
            <a:r>
              <a:rPr lang="en-US" dirty="0"/>
              <a:t>Decision tree, based on purpose</a:t>
            </a:r>
          </a:p>
          <a:p>
            <a:pPr marL="0" indent="0">
              <a:buNone/>
            </a:pPr>
            <a:endParaRPr lang="en-US" dirty="0">
              <a:hlinkClick r:id="rId3"/>
            </a:endParaRPr>
          </a:p>
        </p:txBody>
      </p:sp>
      <p:sp>
        <p:nvSpPr>
          <p:cNvPr id="8" name="Content Placeholder 2">
            <a:extLst>
              <a:ext uri="{FF2B5EF4-FFF2-40B4-BE49-F238E27FC236}">
                <a16:creationId xmlns:a16="http://schemas.microsoft.com/office/drawing/2014/main" id="{5C394F8D-BF9B-D31C-B826-1BFC9998F4AD}"/>
              </a:ext>
            </a:extLst>
          </p:cNvPr>
          <p:cNvSpPr txBox="1">
            <a:spLocks/>
          </p:cNvSpPr>
          <p:nvPr/>
        </p:nvSpPr>
        <p:spPr>
          <a:xfrm>
            <a:off x="1752600" y="1186543"/>
            <a:ext cx="10439400" cy="1284514"/>
          </a:xfrm>
          <a:prstGeom prst="rect">
            <a:avLst/>
          </a:prstGeom>
        </p:spPr>
        <p:txBody>
          <a:bodyPr vert="horz" lIns="91440" tIns="45720" rIns="91440" bIns="45720" rtlCol="0" anchor="ct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chemeClr val="tx2">
                    <a:lumMod val="90000"/>
                    <a:lumOff val="10000"/>
                  </a:schemeClr>
                </a:solidFill>
              </a:rPr>
              <a:t>“I have created an unconnected scatterplot of a time series!”</a:t>
            </a:r>
          </a:p>
          <a:p>
            <a:pPr marL="0" indent="0">
              <a:buFont typeface="Arial" panose="020B0604020202020204" pitchFamily="34" charset="0"/>
              <a:buNone/>
            </a:pPr>
            <a:r>
              <a:rPr lang="en-US" dirty="0"/>
              <a:t>Beware:  The graph does not clearly convey the relationship of interest.</a:t>
            </a:r>
          </a:p>
        </p:txBody>
      </p:sp>
      <p:pic>
        <p:nvPicPr>
          <p:cNvPr id="10" name="Picture 9">
            <a:extLst>
              <a:ext uri="{FF2B5EF4-FFF2-40B4-BE49-F238E27FC236}">
                <a16:creationId xmlns:a16="http://schemas.microsoft.com/office/drawing/2014/main" id="{5A044E59-9072-507C-B20F-89674A5D4CD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63351" y="3100884"/>
            <a:ext cx="4297680" cy="2958016"/>
          </a:xfrm>
          <a:prstGeom prst="rect">
            <a:avLst/>
          </a:prstGeom>
        </p:spPr>
      </p:pic>
      <p:pic>
        <p:nvPicPr>
          <p:cNvPr id="9" name="Picture 8">
            <a:extLst>
              <a:ext uri="{FF2B5EF4-FFF2-40B4-BE49-F238E27FC236}">
                <a16:creationId xmlns:a16="http://schemas.microsoft.com/office/drawing/2014/main" id="{0133D031-9B6F-1015-D256-527867A0BFF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751597" y="3100884"/>
            <a:ext cx="2211846" cy="2011680"/>
          </a:xfrm>
          <a:prstGeom prst="rect">
            <a:avLst/>
          </a:prstGeom>
        </p:spPr>
      </p:pic>
      <p:pic>
        <p:nvPicPr>
          <p:cNvPr id="15" name="Picture 14">
            <a:extLst>
              <a:ext uri="{FF2B5EF4-FFF2-40B4-BE49-F238E27FC236}">
                <a16:creationId xmlns:a16="http://schemas.microsoft.com/office/drawing/2014/main" id="{E2E160E2-E9CC-6C15-2AE5-2D871C06ECB0}"/>
              </a:ext>
            </a:extLst>
          </p:cNvPr>
          <p:cNvPicPr>
            <a:picLocks noChangeAspect="1"/>
          </p:cNvPicPr>
          <p:nvPr/>
        </p:nvPicPr>
        <p:blipFill>
          <a:blip r:embed="rId6"/>
          <a:stretch>
            <a:fillRect/>
          </a:stretch>
        </p:blipFill>
        <p:spPr>
          <a:xfrm>
            <a:off x="307041" y="1256995"/>
            <a:ext cx="1295581" cy="1019317"/>
          </a:xfrm>
          <a:prstGeom prst="rect">
            <a:avLst/>
          </a:prstGeom>
        </p:spPr>
      </p:pic>
      <p:pic>
        <p:nvPicPr>
          <p:cNvPr id="4" name="Picture 3">
            <a:extLst>
              <a:ext uri="{FF2B5EF4-FFF2-40B4-BE49-F238E27FC236}">
                <a16:creationId xmlns:a16="http://schemas.microsoft.com/office/drawing/2014/main" id="{49F2154F-800E-6E82-88BA-454E52AAA90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916405" y="3283764"/>
            <a:ext cx="2059336" cy="1828800"/>
          </a:xfrm>
          <a:prstGeom prst="rect">
            <a:avLst/>
          </a:prstGeom>
        </p:spPr>
      </p:pic>
      <p:sp>
        <p:nvSpPr>
          <p:cNvPr id="5" name="Slide Number Placeholder 4">
            <a:extLst>
              <a:ext uri="{FF2B5EF4-FFF2-40B4-BE49-F238E27FC236}">
                <a16:creationId xmlns:a16="http://schemas.microsoft.com/office/drawing/2014/main" id="{4763F5C2-B0CE-2B69-BC06-A59544472BE0}"/>
              </a:ext>
            </a:extLst>
          </p:cNvPr>
          <p:cNvSpPr>
            <a:spLocks noGrp="1"/>
          </p:cNvSpPr>
          <p:nvPr>
            <p:ph type="sldNum" sz="quarter" idx="12"/>
          </p:nvPr>
        </p:nvSpPr>
        <p:spPr>
          <a:xfrm>
            <a:off x="9448800" y="6486347"/>
            <a:ext cx="2743200" cy="365125"/>
          </a:xfrm>
        </p:spPr>
        <p:txBody>
          <a:bodyPr/>
          <a:lstStyle/>
          <a:p>
            <a:fld id="{1CD7194B-0F75-470B-8147-2A362AE0D5E6}" type="slidenum">
              <a:rPr lang="en-US" sz="1600" b="1" smtClean="0">
                <a:solidFill>
                  <a:schemeClr val="tx2">
                    <a:lumMod val="90000"/>
                    <a:lumOff val="10000"/>
                  </a:schemeClr>
                </a:solidFill>
              </a:rPr>
              <a:t>19</a:t>
            </a:fld>
            <a:endParaRPr lang="en-US" sz="1600" b="1">
              <a:solidFill>
                <a:schemeClr val="tx2">
                  <a:lumMod val="90000"/>
                  <a:lumOff val="10000"/>
                </a:schemeClr>
              </a:solidFill>
            </a:endParaRPr>
          </a:p>
        </p:txBody>
      </p:sp>
    </p:spTree>
    <p:extLst>
      <p:ext uri="{BB962C8B-B14F-4D97-AF65-F5344CB8AC3E}">
        <p14:creationId xmlns:p14="http://schemas.microsoft.com/office/powerpoint/2010/main" val="3152925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32EB0-A773-6D89-4AAC-CC3AD61BE110}"/>
              </a:ext>
            </a:extLst>
          </p:cNvPr>
          <p:cNvSpPr>
            <a:spLocks noGrp="1"/>
          </p:cNvSpPr>
          <p:nvPr>
            <p:ph type="title"/>
          </p:nvPr>
        </p:nvSpPr>
        <p:spPr>
          <a:xfrm>
            <a:off x="0" y="0"/>
            <a:ext cx="12192000" cy="914400"/>
          </a:xfrm>
          <a:solidFill>
            <a:schemeClr val="tx2">
              <a:lumMod val="90000"/>
              <a:lumOff val="10000"/>
            </a:schemeClr>
          </a:solidFill>
        </p:spPr>
        <p:txBody>
          <a:bodyPr/>
          <a:lstStyle/>
          <a:p>
            <a:r>
              <a:rPr lang="en-US" b="1" dirty="0">
                <a:solidFill>
                  <a:schemeClr val="bg1"/>
                </a:solidFill>
              </a:rPr>
              <a:t>    It’s just a really terrible map</a:t>
            </a:r>
          </a:p>
        </p:txBody>
      </p:sp>
      <p:pic>
        <p:nvPicPr>
          <p:cNvPr id="4" name="Content Placeholder 3" descr="Map of U.S. states highlighting Indiana with other states labeled as &quot;outdiana&quot;">
            <a:hlinkClick r:id="rId2"/>
            <a:extLst>
              <a:ext uri="{FF2B5EF4-FFF2-40B4-BE49-F238E27FC236}">
                <a16:creationId xmlns:a16="http://schemas.microsoft.com/office/drawing/2014/main" id="{8AE10753-30E0-AB51-28FC-C1906D6243A2}"/>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2165055" y="1684223"/>
            <a:ext cx="7861890" cy="4351338"/>
          </a:xfrm>
          <a:prstGeom prst="rect">
            <a:avLst/>
          </a:prstGeom>
        </p:spPr>
      </p:pic>
      <p:sp>
        <p:nvSpPr>
          <p:cNvPr id="3" name="Slide Number Placeholder 2">
            <a:extLst>
              <a:ext uri="{FF2B5EF4-FFF2-40B4-BE49-F238E27FC236}">
                <a16:creationId xmlns:a16="http://schemas.microsoft.com/office/drawing/2014/main" id="{1582354A-FFD1-D07C-9EFA-8460F1BB8C18}"/>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2</a:t>
            </a:fld>
            <a:endParaRPr lang="en-US" sz="1600" b="1" dirty="0">
              <a:solidFill>
                <a:schemeClr val="tx2">
                  <a:lumMod val="90000"/>
                  <a:lumOff val="10000"/>
                </a:schemeClr>
              </a:solidFill>
            </a:endParaRPr>
          </a:p>
        </p:txBody>
      </p:sp>
    </p:spTree>
    <p:extLst>
      <p:ext uri="{BB962C8B-B14F-4D97-AF65-F5344CB8AC3E}">
        <p14:creationId xmlns:p14="http://schemas.microsoft.com/office/powerpoint/2010/main" val="39402216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9911F-1119-58F0-B473-176B19ECC5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9BF245-68F9-4DDB-CEEC-D105DB581EE9}"/>
              </a:ext>
            </a:extLst>
          </p:cNvPr>
          <p:cNvSpPr>
            <a:spLocks noGrp="1"/>
          </p:cNvSpPr>
          <p:nvPr>
            <p:ph type="title"/>
          </p:nvPr>
        </p:nvSpPr>
        <p:spPr>
          <a:xfrm>
            <a:off x="0" y="0"/>
            <a:ext cx="12192000" cy="6857999"/>
          </a:xfrm>
          <a:solidFill>
            <a:schemeClr val="tx2">
              <a:lumMod val="90000"/>
              <a:lumOff val="10000"/>
            </a:schemeClr>
          </a:solidFill>
        </p:spPr>
        <p:txBody>
          <a:bodyPr>
            <a:normAutofit/>
          </a:bodyPr>
          <a:lstStyle/>
          <a:p>
            <a:pPr algn="ctr" defTabSz="911225">
              <a:tabLst>
                <a:tab pos="10972800" algn="l"/>
              </a:tabLst>
            </a:pPr>
            <a:r>
              <a:rPr lang="en-US" b="1" dirty="0">
                <a:solidFill>
                  <a:schemeClr val="bg1"/>
                </a:solidFill>
              </a:rPr>
              <a:t>Published Chart Examples</a:t>
            </a:r>
            <a:br>
              <a:rPr lang="en-US" dirty="0">
                <a:solidFill>
                  <a:schemeClr val="bg1"/>
                </a:solidFill>
              </a:rPr>
            </a:br>
            <a:br>
              <a:rPr lang="en-US" dirty="0">
                <a:solidFill>
                  <a:schemeClr val="bg1"/>
                </a:solidFill>
              </a:rPr>
            </a:br>
            <a:r>
              <a:rPr lang="en-US" sz="3200" dirty="0">
                <a:solidFill>
                  <a:schemeClr val="bg1"/>
                </a:solidFill>
              </a:rPr>
              <a:t>How could the graphic be improved to be less misleading, </a:t>
            </a:r>
            <a:br>
              <a:rPr lang="en-US" sz="3200" dirty="0">
                <a:solidFill>
                  <a:schemeClr val="bg1"/>
                </a:solidFill>
              </a:rPr>
            </a:br>
            <a:r>
              <a:rPr lang="en-US" sz="3200" dirty="0">
                <a:solidFill>
                  <a:schemeClr val="bg1"/>
                </a:solidFill>
              </a:rPr>
              <a:t>easier to read, or better communicate the relationship?</a:t>
            </a:r>
            <a:endParaRPr lang="en-US" dirty="0">
              <a:solidFill>
                <a:schemeClr val="bg1"/>
              </a:solidFill>
            </a:endParaRPr>
          </a:p>
        </p:txBody>
      </p:sp>
      <p:sp>
        <p:nvSpPr>
          <p:cNvPr id="3" name="Slide Number Placeholder 2">
            <a:extLst>
              <a:ext uri="{FF2B5EF4-FFF2-40B4-BE49-F238E27FC236}">
                <a16:creationId xmlns:a16="http://schemas.microsoft.com/office/drawing/2014/main" id="{03665D9C-93F0-567D-7D67-83344C72036F}"/>
              </a:ext>
            </a:extLst>
          </p:cNvPr>
          <p:cNvSpPr>
            <a:spLocks noGrp="1"/>
          </p:cNvSpPr>
          <p:nvPr>
            <p:ph type="sldNum" sz="quarter" idx="12"/>
          </p:nvPr>
        </p:nvSpPr>
        <p:spPr>
          <a:xfrm>
            <a:off x="9448800" y="6492874"/>
            <a:ext cx="2743200" cy="365125"/>
          </a:xfrm>
        </p:spPr>
        <p:txBody>
          <a:bodyPr/>
          <a:lstStyle/>
          <a:p>
            <a:fld id="{1CD7194B-0F75-470B-8147-2A362AE0D5E6}" type="slidenum">
              <a:rPr lang="en-US" sz="1600" b="1" smtClean="0">
                <a:solidFill>
                  <a:schemeClr val="tx2">
                    <a:lumMod val="90000"/>
                    <a:lumOff val="10000"/>
                  </a:schemeClr>
                </a:solidFill>
              </a:rPr>
              <a:t>20</a:t>
            </a:fld>
            <a:endParaRPr lang="en-US" sz="1600" b="1" dirty="0">
              <a:solidFill>
                <a:schemeClr val="tx2">
                  <a:lumMod val="90000"/>
                  <a:lumOff val="10000"/>
                </a:schemeClr>
              </a:solidFill>
            </a:endParaRPr>
          </a:p>
        </p:txBody>
      </p:sp>
    </p:spTree>
    <p:extLst>
      <p:ext uri="{BB962C8B-B14F-4D97-AF65-F5344CB8AC3E}">
        <p14:creationId xmlns:p14="http://schemas.microsoft.com/office/powerpoint/2010/main" val="6151016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4B1EC-83E0-2ABE-DC38-05C173685136}"/>
              </a:ext>
            </a:extLst>
          </p:cNvPr>
          <p:cNvSpPr>
            <a:spLocks noGrp="1"/>
          </p:cNvSpPr>
          <p:nvPr>
            <p:ph type="title"/>
          </p:nvPr>
        </p:nvSpPr>
        <p:spPr>
          <a:xfrm>
            <a:off x="0" y="0"/>
            <a:ext cx="12192000" cy="914400"/>
          </a:xfrm>
          <a:solidFill>
            <a:schemeClr val="tx2">
              <a:lumMod val="90000"/>
              <a:lumOff val="10000"/>
            </a:schemeClr>
          </a:solidFill>
        </p:spPr>
        <p:txBody>
          <a:bodyPr/>
          <a:lstStyle/>
          <a:p>
            <a:r>
              <a:rPr lang="en-US" b="1" dirty="0">
                <a:solidFill>
                  <a:schemeClr val="bg1"/>
                </a:solidFill>
              </a:rPr>
              <a:t>    Example:  Political Poll</a:t>
            </a:r>
          </a:p>
        </p:txBody>
      </p:sp>
      <p:pic>
        <p:nvPicPr>
          <p:cNvPr id="4" name="Content Placeholder 3" descr="Newspaper clipping showing U.S. states where all states have the same color">
            <a:hlinkClick r:id="rId3"/>
            <a:extLst>
              <a:ext uri="{FF2B5EF4-FFF2-40B4-BE49-F238E27FC236}">
                <a16:creationId xmlns:a16="http://schemas.microsoft.com/office/drawing/2014/main" id="{80E96EAD-5494-D4F0-4716-C5856BA33C2E}"/>
              </a:ext>
            </a:extLst>
          </p:cNvPr>
          <p:cNvPicPr>
            <a:picLocks noGrp="1" noChangeAspect="1"/>
          </p:cNvPicPr>
          <p:nvPr>
            <p:ph idx="1"/>
          </p:nvPr>
        </p:nvPicPr>
        <p:blipFill>
          <a:blip r:embed="rId4"/>
          <a:stretch>
            <a:fillRect/>
          </a:stretch>
        </p:blipFill>
        <p:spPr>
          <a:xfrm>
            <a:off x="570860" y="914400"/>
            <a:ext cx="4715466" cy="4351338"/>
          </a:xfrm>
          <a:prstGeom prst="rect">
            <a:avLst/>
          </a:prstGeom>
        </p:spPr>
      </p:pic>
      <p:sp>
        <p:nvSpPr>
          <p:cNvPr id="3" name="TextBox 2">
            <a:extLst>
              <a:ext uri="{FF2B5EF4-FFF2-40B4-BE49-F238E27FC236}">
                <a16:creationId xmlns:a16="http://schemas.microsoft.com/office/drawing/2014/main" id="{F37F42AD-C507-00A8-8338-3B51F4BD738B}"/>
              </a:ext>
            </a:extLst>
          </p:cNvPr>
          <p:cNvSpPr txBox="1"/>
          <p:nvPr/>
        </p:nvSpPr>
        <p:spPr>
          <a:xfrm>
            <a:off x="5863472" y="1272619"/>
            <a:ext cx="5863472" cy="954107"/>
          </a:xfrm>
          <a:prstGeom prst="rect">
            <a:avLst/>
          </a:prstGeom>
          <a:noFill/>
        </p:spPr>
        <p:txBody>
          <a:bodyPr wrap="square" rtlCol="0">
            <a:spAutoFit/>
          </a:bodyPr>
          <a:lstStyle/>
          <a:p>
            <a:pPr marL="285750" indent="-285750">
              <a:buFont typeface="Wingdings" panose="05000000000000000000" pitchFamily="2" charset="2"/>
              <a:buChar char="ü"/>
            </a:pPr>
            <a:r>
              <a:rPr lang="en-US" sz="2800" dirty="0"/>
              <a:t>Needs colors that are distinguishable in monochromatic.</a:t>
            </a:r>
          </a:p>
        </p:txBody>
      </p:sp>
      <p:pic>
        <p:nvPicPr>
          <p:cNvPr id="5" name="Picture 4" descr="Henninger: Obama's Divided Nation - WSJ">
            <a:extLst>
              <a:ext uri="{FF2B5EF4-FFF2-40B4-BE49-F238E27FC236}">
                <a16:creationId xmlns:a16="http://schemas.microsoft.com/office/drawing/2014/main" id="{54958D45-321C-3357-7E3D-738F92D79467}"/>
              </a:ext>
            </a:extLst>
          </p:cNvPr>
          <p:cNvPicPr>
            <a:picLocks noChangeAspect="1"/>
          </p:cNvPicPr>
          <p:nvPr/>
        </p:nvPicPr>
        <p:blipFill>
          <a:blip r:embed="rId5"/>
          <a:stretch>
            <a:fillRect/>
          </a:stretch>
        </p:blipFill>
        <p:spPr>
          <a:xfrm>
            <a:off x="5467808" y="4097452"/>
            <a:ext cx="3327400" cy="2146300"/>
          </a:xfrm>
          <a:prstGeom prst="rect">
            <a:avLst/>
          </a:prstGeom>
        </p:spPr>
      </p:pic>
      <p:sp>
        <p:nvSpPr>
          <p:cNvPr id="6" name="TextBox 5">
            <a:extLst>
              <a:ext uri="{FF2B5EF4-FFF2-40B4-BE49-F238E27FC236}">
                <a16:creationId xmlns:a16="http://schemas.microsoft.com/office/drawing/2014/main" id="{F9304CA9-F83C-5183-811B-447063CA1291}"/>
              </a:ext>
            </a:extLst>
          </p:cNvPr>
          <p:cNvSpPr txBox="1"/>
          <p:nvPr/>
        </p:nvSpPr>
        <p:spPr>
          <a:xfrm>
            <a:off x="9012025" y="4289196"/>
            <a:ext cx="2912882" cy="954107"/>
          </a:xfrm>
          <a:prstGeom prst="rect">
            <a:avLst/>
          </a:prstGeom>
          <a:noFill/>
        </p:spPr>
        <p:txBody>
          <a:bodyPr wrap="square" rtlCol="0">
            <a:spAutoFit/>
          </a:bodyPr>
          <a:lstStyle/>
          <a:p>
            <a:r>
              <a:rPr lang="en-US" sz="2800" dirty="0"/>
              <a:t>This is the original color version.</a:t>
            </a:r>
          </a:p>
        </p:txBody>
      </p:sp>
      <p:pic>
        <p:nvPicPr>
          <p:cNvPr id="7" name="Picture 6">
            <a:extLst>
              <a:ext uri="{FF2B5EF4-FFF2-40B4-BE49-F238E27FC236}">
                <a16:creationId xmlns:a16="http://schemas.microsoft.com/office/drawing/2014/main" id="{A1D10F39-DA25-508B-25AB-B4B9AF58751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096000" y="2226726"/>
            <a:ext cx="1422160" cy="1280160"/>
          </a:xfrm>
          <a:prstGeom prst="rect">
            <a:avLst/>
          </a:prstGeom>
        </p:spPr>
      </p:pic>
      <p:pic>
        <p:nvPicPr>
          <p:cNvPr id="8" name="Picture 7">
            <a:extLst>
              <a:ext uri="{FF2B5EF4-FFF2-40B4-BE49-F238E27FC236}">
                <a16:creationId xmlns:a16="http://schemas.microsoft.com/office/drawing/2014/main" id="{06B87A46-5302-1646-6BB1-D3E6A34358F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750688" y="2226726"/>
            <a:ext cx="1407538" cy="1280160"/>
          </a:xfrm>
          <a:prstGeom prst="rect">
            <a:avLst/>
          </a:prstGeom>
        </p:spPr>
      </p:pic>
      <p:sp>
        <p:nvSpPr>
          <p:cNvPr id="9" name="Slide Number Placeholder 8">
            <a:extLst>
              <a:ext uri="{FF2B5EF4-FFF2-40B4-BE49-F238E27FC236}">
                <a16:creationId xmlns:a16="http://schemas.microsoft.com/office/drawing/2014/main" id="{A8FCD04B-1A8B-F052-C114-C134D538A030}"/>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21</a:t>
            </a:fld>
            <a:endParaRPr lang="en-US" sz="1600" b="1" dirty="0">
              <a:solidFill>
                <a:schemeClr val="tx2">
                  <a:lumMod val="90000"/>
                  <a:lumOff val="10000"/>
                </a:schemeClr>
              </a:solidFill>
            </a:endParaRPr>
          </a:p>
        </p:txBody>
      </p:sp>
    </p:spTree>
    <p:extLst>
      <p:ext uri="{BB962C8B-B14F-4D97-AF65-F5344CB8AC3E}">
        <p14:creationId xmlns:p14="http://schemas.microsoft.com/office/powerpoint/2010/main" val="423114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3BEF2-8960-957F-4ECB-4DB34CA4D4DD}"/>
              </a:ext>
            </a:extLst>
          </p:cNvPr>
          <p:cNvSpPr>
            <a:spLocks noGrp="1"/>
          </p:cNvSpPr>
          <p:nvPr>
            <p:ph type="title"/>
          </p:nvPr>
        </p:nvSpPr>
        <p:spPr>
          <a:xfrm>
            <a:off x="0" y="-9236"/>
            <a:ext cx="12192000" cy="914400"/>
          </a:xfrm>
          <a:solidFill>
            <a:schemeClr val="tx2">
              <a:lumMod val="90000"/>
              <a:lumOff val="10000"/>
            </a:schemeClr>
          </a:solidFill>
        </p:spPr>
        <p:txBody>
          <a:bodyPr/>
          <a:lstStyle/>
          <a:p>
            <a:r>
              <a:rPr lang="en-US" dirty="0"/>
              <a:t>    </a:t>
            </a:r>
            <a:r>
              <a:rPr lang="en-US" b="1" dirty="0">
                <a:solidFill>
                  <a:schemeClr val="bg1"/>
                </a:solidFill>
              </a:rPr>
              <a:t>Example:  Airline advertisement</a:t>
            </a:r>
          </a:p>
        </p:txBody>
      </p:sp>
      <p:pic>
        <p:nvPicPr>
          <p:cNvPr id="4" name="Picture 3">
            <a:extLst>
              <a:ext uri="{FF2B5EF4-FFF2-40B4-BE49-F238E27FC236}">
                <a16:creationId xmlns:a16="http://schemas.microsoft.com/office/drawing/2014/main" id="{7B5E2EFD-5E36-69AC-0496-C5ED83DF04A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69840" y="905164"/>
            <a:ext cx="1422160" cy="1280160"/>
          </a:xfrm>
          <a:prstGeom prst="rect">
            <a:avLst/>
          </a:prstGeom>
        </p:spPr>
      </p:pic>
      <p:sp>
        <p:nvSpPr>
          <p:cNvPr id="3" name="Content Placeholder 2">
            <a:extLst>
              <a:ext uri="{FF2B5EF4-FFF2-40B4-BE49-F238E27FC236}">
                <a16:creationId xmlns:a16="http://schemas.microsoft.com/office/drawing/2014/main" id="{4DC0537A-06FD-FA7F-8272-02CAC8F0E81D}"/>
              </a:ext>
            </a:extLst>
          </p:cNvPr>
          <p:cNvSpPr>
            <a:spLocks noGrp="1"/>
          </p:cNvSpPr>
          <p:nvPr>
            <p:ph idx="1"/>
          </p:nvPr>
        </p:nvSpPr>
        <p:spPr>
          <a:xfrm>
            <a:off x="4992561" y="905164"/>
            <a:ext cx="6181436" cy="5624945"/>
          </a:xfrm>
        </p:spPr>
        <p:txBody>
          <a:bodyPr>
            <a:normAutofit fontScale="92500"/>
          </a:bodyPr>
          <a:lstStyle/>
          <a:p>
            <a:pPr>
              <a:buFont typeface="Wingdings" panose="05000000000000000000" pitchFamily="2" charset="2"/>
              <a:buChar char="ü"/>
            </a:pPr>
            <a:r>
              <a:rPr lang="en-US" dirty="0"/>
              <a:t>  Update the x-axis to include 0.</a:t>
            </a:r>
          </a:p>
          <a:p>
            <a:pPr>
              <a:buFont typeface="Wingdings" panose="05000000000000000000" pitchFamily="2" charset="2"/>
              <a:buChar char="ü"/>
            </a:pPr>
            <a:endParaRPr lang="en-US" sz="2200" dirty="0"/>
          </a:p>
          <a:p>
            <a:pPr>
              <a:buFont typeface="Wingdings" panose="05000000000000000000" pitchFamily="2" charset="2"/>
              <a:buChar char="ü"/>
            </a:pPr>
            <a:r>
              <a:rPr lang="en-US" dirty="0"/>
              <a:t>  Remove the different colored airplane icons.</a:t>
            </a:r>
          </a:p>
          <a:p>
            <a:pPr>
              <a:buFont typeface="Wingdings" panose="05000000000000000000" pitchFamily="2" charset="2"/>
              <a:buChar char="ü"/>
            </a:pPr>
            <a:endParaRPr lang="en-US" sz="2200" dirty="0"/>
          </a:p>
          <a:p>
            <a:pPr>
              <a:buFont typeface="Wingdings" panose="05000000000000000000" pitchFamily="2" charset="2"/>
              <a:buChar char="ü"/>
            </a:pPr>
            <a:r>
              <a:rPr lang="en-US" dirty="0"/>
              <a:t>  If using barrels to indicate units, they need to be equally spaced for each group, thus necessitating partial barrels.</a:t>
            </a:r>
          </a:p>
          <a:p>
            <a:pPr>
              <a:buFont typeface="Wingdings" panose="05000000000000000000" pitchFamily="2" charset="2"/>
              <a:buChar char="ü"/>
            </a:pPr>
            <a:endParaRPr lang="en-US" sz="2200" dirty="0"/>
          </a:p>
          <a:p>
            <a:pPr>
              <a:buFont typeface="Wingdings" panose="05000000000000000000" pitchFamily="2" charset="2"/>
              <a:buChar char="ü"/>
            </a:pPr>
            <a:r>
              <a:rPr lang="en-US" dirty="0"/>
              <a:t>  Compares Frontier’s average, a smaller regional airline, to averages of other airlines, some are intercontinental.  Should be only comparing to similar aircraft capacities or routes.</a:t>
            </a:r>
          </a:p>
        </p:txBody>
      </p:sp>
      <p:pic>
        <p:nvPicPr>
          <p:cNvPr id="5" name="Picture 4">
            <a:extLst>
              <a:ext uri="{FF2B5EF4-FFF2-40B4-BE49-F238E27FC236}">
                <a16:creationId xmlns:a16="http://schemas.microsoft.com/office/drawing/2014/main" id="{EE9D01D5-B94E-EB50-C316-E09B646E5A32}"/>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623949" y="905164"/>
            <a:ext cx="4368612" cy="5624945"/>
          </a:xfrm>
          <a:prstGeom prst="rect">
            <a:avLst/>
          </a:prstGeom>
        </p:spPr>
      </p:pic>
      <p:sp>
        <p:nvSpPr>
          <p:cNvPr id="6" name="Slide Number Placeholder 5">
            <a:extLst>
              <a:ext uri="{FF2B5EF4-FFF2-40B4-BE49-F238E27FC236}">
                <a16:creationId xmlns:a16="http://schemas.microsoft.com/office/drawing/2014/main" id="{814058E5-432C-748A-DF29-2698D15A3735}"/>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22</a:t>
            </a:fld>
            <a:endParaRPr lang="en-US" sz="1600" b="1" dirty="0">
              <a:solidFill>
                <a:schemeClr val="tx2">
                  <a:lumMod val="90000"/>
                  <a:lumOff val="10000"/>
                </a:schemeClr>
              </a:solidFill>
            </a:endParaRPr>
          </a:p>
        </p:txBody>
      </p:sp>
    </p:spTree>
    <p:extLst>
      <p:ext uri="{BB962C8B-B14F-4D97-AF65-F5344CB8AC3E}">
        <p14:creationId xmlns:p14="http://schemas.microsoft.com/office/powerpoint/2010/main" val="148434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83757-B463-7505-F767-C90D273294C9}"/>
              </a:ext>
            </a:extLst>
          </p:cNvPr>
          <p:cNvSpPr>
            <a:spLocks noGrp="1"/>
          </p:cNvSpPr>
          <p:nvPr>
            <p:ph type="title"/>
          </p:nvPr>
        </p:nvSpPr>
        <p:spPr>
          <a:xfrm>
            <a:off x="0" y="9431"/>
            <a:ext cx="12192000" cy="914400"/>
          </a:xfrm>
          <a:solidFill>
            <a:schemeClr val="tx2">
              <a:lumMod val="90000"/>
              <a:lumOff val="10000"/>
            </a:schemeClr>
          </a:solidFill>
        </p:spPr>
        <p:txBody>
          <a:bodyPr/>
          <a:lstStyle/>
          <a:p>
            <a:r>
              <a:rPr lang="en-US" b="1" dirty="0">
                <a:solidFill>
                  <a:schemeClr val="bg1"/>
                </a:solidFill>
              </a:rPr>
              <a:t>    Example:  Endangered species monitoring</a:t>
            </a:r>
          </a:p>
        </p:txBody>
      </p:sp>
      <p:sp>
        <p:nvSpPr>
          <p:cNvPr id="3" name="Content Placeholder 2">
            <a:extLst>
              <a:ext uri="{FF2B5EF4-FFF2-40B4-BE49-F238E27FC236}">
                <a16:creationId xmlns:a16="http://schemas.microsoft.com/office/drawing/2014/main" id="{32D7A8C9-7150-AC5E-8BF1-AE211ED4F8A8}"/>
              </a:ext>
            </a:extLst>
          </p:cNvPr>
          <p:cNvSpPr>
            <a:spLocks noGrp="1"/>
          </p:cNvSpPr>
          <p:nvPr>
            <p:ph idx="1"/>
          </p:nvPr>
        </p:nvSpPr>
        <p:spPr>
          <a:xfrm>
            <a:off x="385714" y="923831"/>
            <a:ext cx="5427868" cy="825846"/>
          </a:xfrm>
        </p:spPr>
        <p:txBody>
          <a:bodyPr/>
          <a:lstStyle/>
          <a:p>
            <a:pPr marL="0" indent="0" algn="ctr">
              <a:lnSpc>
                <a:spcPct val="100000"/>
              </a:lnSpc>
              <a:buNone/>
            </a:pPr>
            <a:r>
              <a:rPr lang="en-US" sz="2000" b="1" dirty="0"/>
              <a:t>Estimated amur leopard population </a:t>
            </a:r>
          </a:p>
          <a:p>
            <a:pPr marL="0" indent="0" algn="ctr">
              <a:spcBef>
                <a:spcPts val="0"/>
              </a:spcBef>
              <a:buNone/>
            </a:pPr>
            <a:r>
              <a:rPr lang="en-US" sz="2000" b="1" dirty="0"/>
              <a:t>between 2007 and 2016</a:t>
            </a:r>
          </a:p>
          <a:p>
            <a:pPr marL="0" indent="0">
              <a:buNone/>
            </a:pPr>
            <a:endParaRPr lang="en-US" dirty="0"/>
          </a:p>
        </p:txBody>
      </p:sp>
      <p:pic>
        <p:nvPicPr>
          <p:cNvPr id="4" name="Picture 3">
            <a:extLst>
              <a:ext uri="{FF2B5EF4-FFF2-40B4-BE49-F238E27FC236}">
                <a16:creationId xmlns:a16="http://schemas.microsoft.com/office/drawing/2014/main" id="{3C4BDB1D-6AD6-F23A-37D0-DEFFDC8328A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5714" y="1749677"/>
            <a:ext cx="5427868" cy="2834640"/>
          </a:xfrm>
          <a:prstGeom prst="rect">
            <a:avLst/>
          </a:prstGeom>
        </p:spPr>
      </p:pic>
      <p:pic>
        <p:nvPicPr>
          <p:cNvPr id="5" name="Picture 4">
            <a:extLst>
              <a:ext uri="{FF2B5EF4-FFF2-40B4-BE49-F238E27FC236}">
                <a16:creationId xmlns:a16="http://schemas.microsoft.com/office/drawing/2014/main" id="{68922D44-530D-803D-CBBE-AD51D6F3287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63712" y="1566797"/>
            <a:ext cx="3017520" cy="3017520"/>
          </a:xfrm>
          <a:prstGeom prst="rect">
            <a:avLst/>
          </a:prstGeom>
        </p:spPr>
      </p:pic>
      <p:sp>
        <p:nvSpPr>
          <p:cNvPr id="6" name="TextBox 5">
            <a:extLst>
              <a:ext uri="{FF2B5EF4-FFF2-40B4-BE49-F238E27FC236}">
                <a16:creationId xmlns:a16="http://schemas.microsoft.com/office/drawing/2014/main" id="{A2E78419-01D4-B0DE-0F0B-9538CFDEC005}"/>
              </a:ext>
            </a:extLst>
          </p:cNvPr>
          <p:cNvSpPr txBox="1"/>
          <p:nvPr/>
        </p:nvSpPr>
        <p:spPr>
          <a:xfrm>
            <a:off x="6378420" y="923831"/>
            <a:ext cx="5187885" cy="646331"/>
          </a:xfrm>
          <a:prstGeom prst="rect">
            <a:avLst/>
          </a:prstGeom>
          <a:noFill/>
        </p:spPr>
        <p:txBody>
          <a:bodyPr wrap="square" rtlCol="0">
            <a:spAutoFit/>
          </a:bodyPr>
          <a:lstStyle/>
          <a:p>
            <a:pPr algn="ctr"/>
            <a:r>
              <a:rPr lang="en-US" b="1" dirty="0"/>
              <a:t>Estimated amur leopard deaths due to poaching between 2007 and 2016</a:t>
            </a:r>
          </a:p>
        </p:txBody>
      </p:sp>
      <p:sp>
        <p:nvSpPr>
          <p:cNvPr id="7" name="Content Placeholder 2">
            <a:extLst>
              <a:ext uri="{FF2B5EF4-FFF2-40B4-BE49-F238E27FC236}">
                <a16:creationId xmlns:a16="http://schemas.microsoft.com/office/drawing/2014/main" id="{1B31080E-B432-3322-6A53-23567B34AD6F}"/>
              </a:ext>
            </a:extLst>
          </p:cNvPr>
          <p:cNvSpPr txBox="1">
            <a:spLocks/>
          </p:cNvSpPr>
          <p:nvPr/>
        </p:nvSpPr>
        <p:spPr>
          <a:xfrm>
            <a:off x="1772239" y="4798244"/>
            <a:ext cx="10419761" cy="1875934"/>
          </a:xfrm>
          <a:prstGeom prst="rect">
            <a:avLst/>
          </a:prstGeom>
        </p:spPr>
        <p:txBody>
          <a:bodyPr vert="horz" lIns="91440" tIns="45720" rIns="91440" bIns="45720" numCol="2"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ü"/>
            </a:pPr>
            <a:r>
              <a:rPr lang="en-US" dirty="0"/>
              <a:t> Update the y-axes to include 0.</a:t>
            </a:r>
          </a:p>
          <a:p>
            <a:pPr>
              <a:buFont typeface="Wingdings" panose="05000000000000000000" pitchFamily="2" charset="2"/>
              <a:buChar char="ü"/>
            </a:pPr>
            <a:endParaRPr lang="en-US" sz="2200" dirty="0"/>
          </a:p>
          <a:p>
            <a:pPr>
              <a:buFont typeface="Wingdings" panose="05000000000000000000" pitchFamily="2" charset="2"/>
              <a:buChar char="ü"/>
            </a:pPr>
            <a:r>
              <a:rPr lang="en-US" dirty="0"/>
              <a:t> y-axes tick marks should be at whole numbers.</a:t>
            </a:r>
            <a:endParaRPr lang="en-US" sz="2200" dirty="0"/>
          </a:p>
          <a:p>
            <a:pPr>
              <a:buFont typeface="Wingdings" panose="05000000000000000000" pitchFamily="2" charset="2"/>
              <a:buChar char="ü"/>
            </a:pPr>
            <a:r>
              <a:rPr lang="en-US" dirty="0"/>
              <a:t> Remove shading from the scatterplot.</a:t>
            </a:r>
            <a:endParaRPr lang="en-US" sz="2200" dirty="0"/>
          </a:p>
          <a:p>
            <a:pPr>
              <a:buFont typeface="Wingdings" panose="05000000000000000000" pitchFamily="2" charset="2"/>
              <a:buChar char="ü"/>
            </a:pPr>
            <a:r>
              <a:rPr lang="en-US" dirty="0"/>
              <a:t> Consider converting the poaching information to a table.</a:t>
            </a:r>
          </a:p>
        </p:txBody>
      </p:sp>
      <p:pic>
        <p:nvPicPr>
          <p:cNvPr id="8" name="Picture 7">
            <a:extLst>
              <a:ext uri="{FF2B5EF4-FFF2-40B4-BE49-F238E27FC236}">
                <a16:creationId xmlns:a16="http://schemas.microsoft.com/office/drawing/2014/main" id="{5D9A2A7C-07CB-3225-15FD-9028549A111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4770083"/>
            <a:ext cx="1422160" cy="1280160"/>
          </a:xfrm>
          <a:prstGeom prst="rect">
            <a:avLst/>
          </a:prstGeom>
        </p:spPr>
      </p:pic>
      <p:pic>
        <p:nvPicPr>
          <p:cNvPr id="9" name="Picture 8">
            <a:extLst>
              <a:ext uri="{FF2B5EF4-FFF2-40B4-BE49-F238E27FC236}">
                <a16:creationId xmlns:a16="http://schemas.microsoft.com/office/drawing/2014/main" id="{5B0F0AB8-848C-8058-77DB-C5C3EDE1864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677625" y="2871753"/>
            <a:ext cx="1407538" cy="1280160"/>
          </a:xfrm>
          <a:prstGeom prst="rect">
            <a:avLst/>
          </a:prstGeom>
        </p:spPr>
      </p:pic>
      <p:pic>
        <p:nvPicPr>
          <p:cNvPr id="11" name="Picture 10">
            <a:extLst>
              <a:ext uri="{FF2B5EF4-FFF2-40B4-BE49-F238E27FC236}">
                <a16:creationId xmlns:a16="http://schemas.microsoft.com/office/drawing/2014/main" id="{B6776ACA-ADEE-0799-547B-232C46528EF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911202" y="2231673"/>
            <a:ext cx="1441534" cy="1280160"/>
          </a:xfrm>
          <a:prstGeom prst="rect">
            <a:avLst/>
          </a:prstGeom>
        </p:spPr>
      </p:pic>
      <p:sp>
        <p:nvSpPr>
          <p:cNvPr id="10" name="Slide Number Placeholder 9">
            <a:extLst>
              <a:ext uri="{FF2B5EF4-FFF2-40B4-BE49-F238E27FC236}">
                <a16:creationId xmlns:a16="http://schemas.microsoft.com/office/drawing/2014/main" id="{D674B0F8-B53C-CDD5-D54B-8E7998823748}"/>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23</a:t>
            </a:fld>
            <a:endParaRPr lang="en-US" sz="1600" b="1" dirty="0">
              <a:solidFill>
                <a:schemeClr val="tx2">
                  <a:lumMod val="90000"/>
                  <a:lumOff val="10000"/>
                </a:schemeClr>
              </a:solidFill>
            </a:endParaRPr>
          </a:p>
        </p:txBody>
      </p:sp>
    </p:spTree>
    <p:extLst>
      <p:ext uri="{BB962C8B-B14F-4D97-AF65-F5344CB8AC3E}">
        <p14:creationId xmlns:p14="http://schemas.microsoft.com/office/powerpoint/2010/main" val="1277827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72268-70AF-14F4-01F0-3E4089C1E487}"/>
              </a:ext>
            </a:extLst>
          </p:cNvPr>
          <p:cNvSpPr>
            <a:spLocks noGrp="1"/>
          </p:cNvSpPr>
          <p:nvPr>
            <p:ph type="title"/>
          </p:nvPr>
        </p:nvSpPr>
        <p:spPr>
          <a:xfrm>
            <a:off x="0" y="0"/>
            <a:ext cx="12192000" cy="914400"/>
          </a:xfrm>
          <a:solidFill>
            <a:schemeClr val="tx2">
              <a:lumMod val="90000"/>
              <a:lumOff val="10000"/>
            </a:schemeClr>
          </a:solidFill>
        </p:spPr>
        <p:txBody>
          <a:bodyPr/>
          <a:lstStyle/>
          <a:p>
            <a:r>
              <a:rPr lang="en-US" b="1" dirty="0">
                <a:solidFill>
                  <a:schemeClr val="bg1"/>
                </a:solidFill>
              </a:rPr>
              <a:t>    Example:  Wildfire occurrences</a:t>
            </a:r>
          </a:p>
        </p:txBody>
      </p:sp>
      <p:sp>
        <p:nvSpPr>
          <p:cNvPr id="3" name="Content Placeholder 2">
            <a:extLst>
              <a:ext uri="{FF2B5EF4-FFF2-40B4-BE49-F238E27FC236}">
                <a16:creationId xmlns:a16="http://schemas.microsoft.com/office/drawing/2014/main" id="{F4312D6B-D64D-D8BB-58CB-725DEB72B2C8}"/>
              </a:ext>
            </a:extLst>
          </p:cNvPr>
          <p:cNvSpPr>
            <a:spLocks noGrp="1"/>
          </p:cNvSpPr>
          <p:nvPr>
            <p:ph idx="1"/>
          </p:nvPr>
        </p:nvSpPr>
        <p:spPr>
          <a:xfrm>
            <a:off x="5952579" y="1070450"/>
            <a:ext cx="5744852" cy="4351338"/>
          </a:xfrm>
        </p:spPr>
        <p:txBody>
          <a:bodyPr/>
          <a:lstStyle/>
          <a:p>
            <a:pPr>
              <a:buFont typeface="Wingdings" panose="05000000000000000000" pitchFamily="2" charset="2"/>
              <a:buChar char="ü"/>
            </a:pPr>
            <a:r>
              <a:rPr lang="en-US" dirty="0"/>
              <a:t>Use of diverging color palette is incorrect.  Should utilize a sequential palette.</a:t>
            </a:r>
          </a:p>
          <a:p>
            <a:pPr>
              <a:buFont typeface="Wingdings" panose="05000000000000000000" pitchFamily="2" charset="2"/>
              <a:buChar char="ü"/>
            </a:pPr>
            <a:endParaRPr lang="en-US" sz="1400" dirty="0"/>
          </a:p>
          <a:p>
            <a:pPr>
              <a:buFont typeface="Wingdings" panose="05000000000000000000" pitchFamily="2" charset="2"/>
              <a:buChar char="ü"/>
            </a:pPr>
            <a:r>
              <a:rPr lang="en-US" dirty="0"/>
              <a:t>Legend label is confusing.  Perhaps “Years between wildfires” is more informative.</a:t>
            </a:r>
          </a:p>
          <a:p>
            <a:pPr>
              <a:buFont typeface="Wingdings" panose="05000000000000000000" pitchFamily="2" charset="2"/>
              <a:buChar char="ü"/>
            </a:pPr>
            <a:endParaRPr lang="en-US" sz="1400" dirty="0"/>
          </a:p>
          <a:p>
            <a:pPr>
              <a:buFont typeface="Wingdings" panose="05000000000000000000" pitchFamily="2" charset="2"/>
              <a:buChar char="ü"/>
            </a:pPr>
            <a:r>
              <a:rPr lang="en-US" dirty="0"/>
              <a:t>Remove latitude and longitude labels and gridlines.</a:t>
            </a:r>
          </a:p>
        </p:txBody>
      </p:sp>
      <p:pic>
        <p:nvPicPr>
          <p:cNvPr id="4" name="Picture 3" descr="Remotesensing 10 01591 g009">
            <a:extLst>
              <a:ext uri="{FF2B5EF4-FFF2-40B4-BE49-F238E27FC236}">
                <a16:creationId xmlns:a16="http://schemas.microsoft.com/office/drawing/2014/main" id="{BA5AF860-7E83-8E3E-8AC5-BE932C69190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8133" y="914399"/>
            <a:ext cx="4779877" cy="4663440"/>
          </a:xfrm>
          <a:prstGeom prst="rect">
            <a:avLst/>
          </a:prstGeom>
        </p:spPr>
      </p:pic>
      <p:pic>
        <p:nvPicPr>
          <p:cNvPr id="5" name="Picture 4">
            <a:extLst>
              <a:ext uri="{FF2B5EF4-FFF2-40B4-BE49-F238E27FC236}">
                <a16:creationId xmlns:a16="http://schemas.microsoft.com/office/drawing/2014/main" id="{2D83F54F-C8A6-2090-DFA1-E92675F4766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89893" y="4937758"/>
            <a:ext cx="1407538" cy="1280160"/>
          </a:xfrm>
          <a:prstGeom prst="rect">
            <a:avLst/>
          </a:prstGeom>
        </p:spPr>
      </p:pic>
      <p:sp>
        <p:nvSpPr>
          <p:cNvPr id="6" name="Slide Number Placeholder 5">
            <a:extLst>
              <a:ext uri="{FF2B5EF4-FFF2-40B4-BE49-F238E27FC236}">
                <a16:creationId xmlns:a16="http://schemas.microsoft.com/office/drawing/2014/main" id="{B96355A8-E2D7-9AF1-C9A7-B8A79BF1E632}"/>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24</a:t>
            </a:fld>
            <a:endParaRPr lang="en-US" sz="1600" b="1" dirty="0">
              <a:solidFill>
                <a:schemeClr val="tx2">
                  <a:lumMod val="90000"/>
                  <a:lumOff val="10000"/>
                </a:schemeClr>
              </a:solidFill>
            </a:endParaRPr>
          </a:p>
        </p:txBody>
      </p:sp>
    </p:spTree>
    <p:extLst>
      <p:ext uri="{BB962C8B-B14F-4D97-AF65-F5344CB8AC3E}">
        <p14:creationId xmlns:p14="http://schemas.microsoft.com/office/powerpoint/2010/main" val="3912739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8E84D-34E8-E24D-A6A0-A86870AE85EA}"/>
              </a:ext>
            </a:extLst>
          </p:cNvPr>
          <p:cNvSpPr>
            <a:spLocks noGrp="1"/>
          </p:cNvSpPr>
          <p:nvPr>
            <p:ph type="title"/>
          </p:nvPr>
        </p:nvSpPr>
        <p:spPr>
          <a:xfrm>
            <a:off x="0" y="0"/>
            <a:ext cx="12192000" cy="914400"/>
          </a:xfrm>
          <a:solidFill>
            <a:schemeClr val="tx2">
              <a:lumMod val="90000"/>
              <a:lumOff val="10000"/>
            </a:schemeClr>
          </a:solidFill>
        </p:spPr>
        <p:txBody>
          <a:bodyPr/>
          <a:lstStyle/>
          <a:p>
            <a:r>
              <a:rPr lang="en-US" b="1" dirty="0">
                <a:solidFill>
                  <a:schemeClr val="bg1"/>
                </a:solidFill>
              </a:rPr>
              <a:t>    Example:  Disease rates</a:t>
            </a:r>
          </a:p>
        </p:txBody>
      </p:sp>
      <p:sp>
        <p:nvSpPr>
          <p:cNvPr id="3" name="Content Placeholder 2">
            <a:extLst>
              <a:ext uri="{FF2B5EF4-FFF2-40B4-BE49-F238E27FC236}">
                <a16:creationId xmlns:a16="http://schemas.microsoft.com/office/drawing/2014/main" id="{150B0038-13ED-6B12-4F7F-F7E0715AD675}"/>
              </a:ext>
            </a:extLst>
          </p:cNvPr>
          <p:cNvSpPr>
            <a:spLocks noGrp="1"/>
          </p:cNvSpPr>
          <p:nvPr>
            <p:ph idx="1"/>
          </p:nvPr>
        </p:nvSpPr>
        <p:spPr>
          <a:xfrm>
            <a:off x="6666344" y="914399"/>
            <a:ext cx="4660768" cy="5147443"/>
          </a:xfrm>
        </p:spPr>
        <p:txBody>
          <a:bodyPr>
            <a:normAutofit/>
          </a:bodyPr>
          <a:lstStyle/>
          <a:p>
            <a:pPr>
              <a:buFont typeface="Wingdings" panose="05000000000000000000" pitchFamily="2" charset="2"/>
              <a:buChar char="ü"/>
            </a:pPr>
            <a:r>
              <a:rPr lang="en-US" dirty="0"/>
              <a:t>Scale:  A couple of options</a:t>
            </a:r>
          </a:p>
          <a:p>
            <a:pPr lvl="1">
              <a:buFont typeface="Wingdings" panose="05000000000000000000" pitchFamily="2" charset="2"/>
              <a:buChar char="ü"/>
            </a:pPr>
            <a:r>
              <a:rPr lang="en-US" dirty="0"/>
              <a:t>Reconsider minimum of 0.</a:t>
            </a:r>
          </a:p>
          <a:p>
            <a:pPr lvl="1">
              <a:buFont typeface="Wingdings" panose="05000000000000000000" pitchFamily="2" charset="2"/>
              <a:buChar char="ü"/>
            </a:pPr>
            <a:r>
              <a:rPr lang="en-US" dirty="0"/>
              <a:t>Consider binning and converting to a discrete sequential palette.</a:t>
            </a:r>
          </a:p>
          <a:p>
            <a:pPr lvl="1">
              <a:buFont typeface="Wingdings" panose="05000000000000000000" pitchFamily="2" charset="2"/>
              <a:buChar char="ü"/>
            </a:pPr>
            <a:endParaRPr lang="en-US" sz="1400" dirty="0"/>
          </a:p>
          <a:p>
            <a:pPr>
              <a:buFont typeface="Wingdings" panose="05000000000000000000" pitchFamily="2" charset="2"/>
              <a:buChar char="ü"/>
            </a:pPr>
            <a:r>
              <a:rPr lang="en-US" dirty="0"/>
              <a:t>Consider thicker outlines for West Virginia and Mississippi or add data labels.</a:t>
            </a:r>
          </a:p>
          <a:p>
            <a:pPr>
              <a:buFont typeface="Wingdings" panose="05000000000000000000" pitchFamily="2" charset="2"/>
              <a:buChar char="ü"/>
            </a:pPr>
            <a:endParaRPr lang="en-US" sz="1400" dirty="0"/>
          </a:p>
          <a:p>
            <a:pPr>
              <a:buFont typeface="Wingdings" panose="05000000000000000000" pitchFamily="2" charset="2"/>
              <a:buChar char="ü"/>
            </a:pPr>
            <a:r>
              <a:rPr lang="en-US" dirty="0"/>
              <a:t>More information needed:  Types 1 &amp; 2 diabetes?</a:t>
            </a:r>
          </a:p>
        </p:txBody>
      </p:sp>
      <p:pic>
        <p:nvPicPr>
          <p:cNvPr id="4" name="Picture 3" descr="West Virginia and Mississippi had the highest diabetes rate of any state (13.1%). Alabama followed, with diabetes affecting 12.9% of its adult population, and Louisiana with 12.7%, according to 2020 government data.&#10;">
            <a:extLst>
              <a:ext uri="{FF2B5EF4-FFF2-40B4-BE49-F238E27FC236}">
                <a16:creationId xmlns:a16="http://schemas.microsoft.com/office/drawing/2014/main" id="{27E6C179-1FB9-67E1-8230-A3C35AF32B9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9045" y="914400"/>
            <a:ext cx="5142411" cy="5147443"/>
          </a:xfrm>
          <a:prstGeom prst="rect">
            <a:avLst/>
          </a:prstGeom>
        </p:spPr>
      </p:pic>
      <p:pic>
        <p:nvPicPr>
          <p:cNvPr id="6" name="Picture 5">
            <a:extLst>
              <a:ext uri="{FF2B5EF4-FFF2-40B4-BE49-F238E27FC236}">
                <a16:creationId xmlns:a16="http://schemas.microsoft.com/office/drawing/2014/main" id="{ADB77AC9-6D3D-2DE5-2D69-3F71B8F6659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24810" y="4419600"/>
            <a:ext cx="1441534" cy="1280160"/>
          </a:xfrm>
          <a:prstGeom prst="rect">
            <a:avLst/>
          </a:prstGeom>
        </p:spPr>
      </p:pic>
      <p:pic>
        <p:nvPicPr>
          <p:cNvPr id="7" name="Picture 6">
            <a:extLst>
              <a:ext uri="{FF2B5EF4-FFF2-40B4-BE49-F238E27FC236}">
                <a16:creationId xmlns:a16="http://schemas.microsoft.com/office/drawing/2014/main" id="{9D47F18A-5A68-11B0-2659-D1174277A26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507608" y="1846215"/>
            <a:ext cx="1407538" cy="1280160"/>
          </a:xfrm>
          <a:prstGeom prst="rect">
            <a:avLst/>
          </a:prstGeom>
        </p:spPr>
      </p:pic>
      <p:sp>
        <p:nvSpPr>
          <p:cNvPr id="5" name="Slide Number Placeholder 4">
            <a:extLst>
              <a:ext uri="{FF2B5EF4-FFF2-40B4-BE49-F238E27FC236}">
                <a16:creationId xmlns:a16="http://schemas.microsoft.com/office/drawing/2014/main" id="{BED9209A-692D-D2C4-5FCD-43F5BE5DE3A9}"/>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25</a:t>
            </a:fld>
            <a:endParaRPr lang="en-US" sz="1600" b="1" dirty="0">
              <a:solidFill>
                <a:schemeClr val="tx2">
                  <a:lumMod val="90000"/>
                  <a:lumOff val="10000"/>
                </a:schemeClr>
              </a:solidFill>
            </a:endParaRPr>
          </a:p>
        </p:txBody>
      </p:sp>
    </p:spTree>
    <p:extLst>
      <p:ext uri="{BB962C8B-B14F-4D97-AF65-F5344CB8AC3E}">
        <p14:creationId xmlns:p14="http://schemas.microsoft.com/office/powerpoint/2010/main" val="71864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1ED36-EA21-4A2C-8575-BEDAF9FFCDD3}"/>
              </a:ext>
            </a:extLst>
          </p:cNvPr>
          <p:cNvSpPr>
            <a:spLocks noGrp="1"/>
          </p:cNvSpPr>
          <p:nvPr>
            <p:ph type="title"/>
          </p:nvPr>
        </p:nvSpPr>
        <p:spPr>
          <a:xfrm>
            <a:off x="0" y="0"/>
            <a:ext cx="12192000" cy="914400"/>
          </a:xfrm>
          <a:solidFill>
            <a:schemeClr val="tx2">
              <a:lumMod val="90000"/>
              <a:lumOff val="10000"/>
            </a:schemeClr>
          </a:solidFill>
        </p:spPr>
        <p:txBody>
          <a:bodyPr/>
          <a:lstStyle/>
          <a:p>
            <a:r>
              <a:rPr lang="en-US" b="1" dirty="0">
                <a:solidFill>
                  <a:schemeClr val="bg1"/>
                </a:solidFill>
              </a:rPr>
              <a:t>    Example:  Beer mile races</a:t>
            </a:r>
          </a:p>
        </p:txBody>
      </p:sp>
      <p:pic>
        <p:nvPicPr>
          <p:cNvPr id="5" name="Content Placeholder 4">
            <a:extLst>
              <a:ext uri="{FF2B5EF4-FFF2-40B4-BE49-F238E27FC236}">
                <a16:creationId xmlns:a16="http://schemas.microsoft.com/office/drawing/2014/main" id="{54887D76-AFBF-D13B-902F-8273ECB465CD}"/>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rcRect/>
          <a:stretch>
            <a:fillRect/>
          </a:stretch>
        </p:blipFill>
        <p:spPr>
          <a:xfrm>
            <a:off x="838200" y="914400"/>
            <a:ext cx="10515600" cy="1839152"/>
          </a:xfrm>
          <a:prstGeom prst="rect">
            <a:avLst/>
          </a:prstGeom>
        </p:spPr>
      </p:pic>
      <p:sp>
        <p:nvSpPr>
          <p:cNvPr id="3" name="TextBox 2">
            <a:extLst>
              <a:ext uri="{FF2B5EF4-FFF2-40B4-BE49-F238E27FC236}">
                <a16:creationId xmlns:a16="http://schemas.microsoft.com/office/drawing/2014/main" id="{5F7ECD52-353D-48E5-A835-20F1F53C5857}"/>
              </a:ext>
            </a:extLst>
          </p:cNvPr>
          <p:cNvSpPr txBox="1"/>
          <p:nvPr/>
        </p:nvSpPr>
        <p:spPr>
          <a:xfrm>
            <a:off x="838200" y="2923235"/>
            <a:ext cx="10515600" cy="3570208"/>
          </a:xfrm>
          <a:prstGeom prst="rect">
            <a:avLst/>
          </a:prstGeom>
          <a:noFill/>
        </p:spPr>
        <p:txBody>
          <a:bodyPr wrap="square" numCol="2" rtlCol="0">
            <a:spAutoFit/>
          </a:bodyPr>
          <a:lstStyle/>
          <a:p>
            <a:pPr marL="285750" indent="-285750">
              <a:buFont typeface="Wingdings" panose="05000000000000000000" pitchFamily="2" charset="2"/>
              <a:buChar char="ü"/>
            </a:pPr>
            <a:r>
              <a:rPr lang="en-US" sz="2800" dirty="0"/>
              <a:t>Vertical scales across the row are different ranges. (confusing)</a:t>
            </a:r>
          </a:p>
          <a:p>
            <a:pPr marL="285750" indent="-285750">
              <a:buFont typeface="Wingdings" panose="05000000000000000000" pitchFamily="2" charset="2"/>
              <a:buChar char="ü"/>
            </a:pPr>
            <a:endParaRPr lang="en-US" sz="1400" dirty="0"/>
          </a:p>
          <a:p>
            <a:pPr marL="285750" indent="-285750">
              <a:buFont typeface="Wingdings" panose="05000000000000000000" pitchFamily="2" charset="2"/>
              <a:buChar char="ü"/>
            </a:pPr>
            <a:r>
              <a:rPr lang="en-US" sz="2800" dirty="0"/>
              <a:t>Eliminate chart junk:  </a:t>
            </a:r>
          </a:p>
          <a:p>
            <a:pPr marL="742950" lvl="1" indent="-285750">
              <a:buFont typeface="Wingdings" panose="05000000000000000000" pitchFamily="2" charset="2"/>
              <a:buChar char="ü"/>
            </a:pPr>
            <a:r>
              <a:rPr lang="en-US" sz="2400" dirty="0"/>
              <a:t>Black country outlines with white or lighter gray land color.</a:t>
            </a:r>
          </a:p>
          <a:p>
            <a:pPr marL="742950" lvl="1" indent="-285750">
              <a:buFont typeface="Wingdings" panose="05000000000000000000" pitchFamily="2" charset="2"/>
              <a:buChar char="ü"/>
            </a:pPr>
            <a:r>
              <a:rPr lang="en-US" sz="2400" dirty="0"/>
              <a:t>Remove latitude and longitude gridlines and axis labels.</a:t>
            </a:r>
          </a:p>
          <a:p>
            <a:pPr marL="742950" lvl="1" indent="-285750">
              <a:buFont typeface="Wingdings" panose="05000000000000000000" pitchFamily="2" charset="2"/>
              <a:buChar char="ü"/>
            </a:pPr>
            <a:endParaRPr lang="en-US" sz="1400" dirty="0"/>
          </a:p>
          <a:p>
            <a:pPr marL="742950" lvl="1" indent="-285750">
              <a:buFont typeface="Wingdings" panose="05000000000000000000" pitchFamily="2" charset="2"/>
              <a:buChar char="ü"/>
            </a:pPr>
            <a:endParaRPr lang="en-US" sz="1400" dirty="0"/>
          </a:p>
          <a:p>
            <a:pPr marL="285750" indent="-285750">
              <a:buFont typeface="Wingdings" panose="05000000000000000000" pitchFamily="2" charset="2"/>
              <a:buChar char="ü"/>
            </a:pPr>
            <a:r>
              <a:rPr lang="en-US" sz="2800" dirty="0"/>
              <a:t>Could add short titles or label the land areas shown.</a:t>
            </a:r>
          </a:p>
          <a:p>
            <a:pPr marL="742950" lvl="1" indent="-285750">
              <a:buFont typeface="Wingdings" panose="05000000000000000000" pitchFamily="2" charset="2"/>
              <a:buChar char="ü"/>
            </a:pPr>
            <a:r>
              <a:rPr lang="en-US" sz="2400" dirty="0"/>
              <a:t>Consider map projection/stretching when graphing.</a:t>
            </a:r>
          </a:p>
          <a:p>
            <a:pPr marL="742950" lvl="1" indent="-285750">
              <a:buFont typeface="Wingdings" panose="05000000000000000000" pitchFamily="2" charset="2"/>
              <a:buChar char="ü"/>
            </a:pPr>
            <a:endParaRPr lang="en-US" sz="1400" dirty="0"/>
          </a:p>
          <a:p>
            <a:pPr marL="285750" indent="-285750">
              <a:buFont typeface="Wingdings" panose="05000000000000000000" pitchFamily="2" charset="2"/>
              <a:buChar char="ü"/>
            </a:pPr>
            <a:r>
              <a:rPr lang="en-US" sz="2800" dirty="0"/>
              <a:t>Reconsider the purpose of this display, given the article’s premise and goals.</a:t>
            </a:r>
          </a:p>
        </p:txBody>
      </p:sp>
      <p:pic>
        <p:nvPicPr>
          <p:cNvPr id="4" name="Picture 3">
            <a:extLst>
              <a:ext uri="{FF2B5EF4-FFF2-40B4-BE49-F238E27FC236}">
                <a16:creationId xmlns:a16="http://schemas.microsoft.com/office/drawing/2014/main" id="{FFB94599-A5D9-EEDA-7115-8C501E146998}"/>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0" y="4297680"/>
            <a:ext cx="1200346" cy="1280160"/>
          </a:xfrm>
          <a:prstGeom prst="rect">
            <a:avLst/>
          </a:prstGeom>
        </p:spPr>
      </p:pic>
      <p:pic>
        <p:nvPicPr>
          <p:cNvPr id="8" name="Picture 7">
            <a:extLst>
              <a:ext uri="{FF2B5EF4-FFF2-40B4-BE49-F238E27FC236}">
                <a16:creationId xmlns:a16="http://schemas.microsoft.com/office/drawing/2014/main" id="{A9E6863C-AB11-D5D3-DCB4-6E97715B768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750466" y="5577840"/>
            <a:ext cx="1441534" cy="1280160"/>
          </a:xfrm>
          <a:prstGeom prst="rect">
            <a:avLst/>
          </a:prstGeom>
        </p:spPr>
      </p:pic>
      <p:pic>
        <p:nvPicPr>
          <p:cNvPr id="9" name="Picture 8">
            <a:extLst>
              <a:ext uri="{FF2B5EF4-FFF2-40B4-BE49-F238E27FC236}">
                <a16:creationId xmlns:a16="http://schemas.microsoft.com/office/drawing/2014/main" id="{C49DC889-62C5-EA96-4A95-E87D44B2523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769840" y="3572759"/>
            <a:ext cx="1422160" cy="1280160"/>
          </a:xfrm>
          <a:prstGeom prst="rect">
            <a:avLst/>
          </a:prstGeom>
        </p:spPr>
      </p:pic>
      <p:sp>
        <p:nvSpPr>
          <p:cNvPr id="6" name="Slide Number Placeholder 5">
            <a:extLst>
              <a:ext uri="{FF2B5EF4-FFF2-40B4-BE49-F238E27FC236}">
                <a16:creationId xmlns:a16="http://schemas.microsoft.com/office/drawing/2014/main" id="{4D06A8DC-BBEE-2DE4-6404-6B9BD91A4267}"/>
              </a:ext>
            </a:extLst>
          </p:cNvPr>
          <p:cNvSpPr>
            <a:spLocks noGrp="1"/>
          </p:cNvSpPr>
          <p:nvPr>
            <p:ph type="sldNum" sz="quarter" idx="12"/>
          </p:nvPr>
        </p:nvSpPr>
        <p:spPr>
          <a:xfrm>
            <a:off x="9448800" y="6480563"/>
            <a:ext cx="2743200" cy="365125"/>
          </a:xfrm>
        </p:spPr>
        <p:txBody>
          <a:bodyPr/>
          <a:lstStyle/>
          <a:p>
            <a:fld id="{1CD7194B-0F75-470B-8147-2A362AE0D5E6}" type="slidenum">
              <a:rPr lang="en-US" sz="1600" b="1" smtClean="0">
                <a:solidFill>
                  <a:schemeClr val="tx2">
                    <a:lumMod val="90000"/>
                    <a:lumOff val="10000"/>
                  </a:schemeClr>
                </a:solidFill>
              </a:rPr>
              <a:t>26</a:t>
            </a:fld>
            <a:endParaRPr lang="en-US" sz="1600" b="1">
              <a:solidFill>
                <a:schemeClr val="tx2">
                  <a:lumMod val="90000"/>
                  <a:lumOff val="10000"/>
                </a:schemeClr>
              </a:solidFill>
            </a:endParaRPr>
          </a:p>
        </p:txBody>
      </p:sp>
    </p:spTree>
    <p:extLst>
      <p:ext uri="{BB962C8B-B14F-4D97-AF65-F5344CB8AC3E}">
        <p14:creationId xmlns:p14="http://schemas.microsoft.com/office/powerpoint/2010/main" val="2490368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3FD4E-4E69-A6E3-FA7C-253586BD3A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564293-BB56-476A-0751-3ED87672063D}"/>
              </a:ext>
            </a:extLst>
          </p:cNvPr>
          <p:cNvSpPr>
            <a:spLocks noGrp="1"/>
          </p:cNvSpPr>
          <p:nvPr>
            <p:ph type="title"/>
          </p:nvPr>
        </p:nvSpPr>
        <p:spPr>
          <a:xfrm>
            <a:off x="0" y="0"/>
            <a:ext cx="12192000" cy="6857999"/>
          </a:xfrm>
          <a:solidFill>
            <a:schemeClr val="tx2">
              <a:lumMod val="90000"/>
              <a:lumOff val="10000"/>
            </a:schemeClr>
          </a:solidFill>
        </p:spPr>
        <p:txBody>
          <a:bodyPr>
            <a:normAutofit/>
          </a:bodyPr>
          <a:lstStyle/>
          <a:p>
            <a:pPr algn="ctr" defTabSz="911225">
              <a:tabLst>
                <a:tab pos="10972800" algn="l"/>
              </a:tabLst>
            </a:pPr>
            <a:r>
              <a:rPr lang="en-US" b="1" dirty="0">
                <a:solidFill>
                  <a:schemeClr val="bg1"/>
                </a:solidFill>
              </a:rPr>
              <a:t>Real Data Exploration Examples</a:t>
            </a:r>
            <a:br>
              <a:rPr lang="en-US" dirty="0">
                <a:solidFill>
                  <a:schemeClr val="bg1"/>
                </a:solidFill>
              </a:rPr>
            </a:br>
            <a:br>
              <a:rPr lang="en-US" dirty="0">
                <a:solidFill>
                  <a:schemeClr val="bg1"/>
                </a:solidFill>
              </a:rPr>
            </a:br>
            <a:r>
              <a:rPr lang="en-US" sz="3200" dirty="0">
                <a:solidFill>
                  <a:schemeClr val="bg1"/>
                </a:solidFill>
              </a:rPr>
              <a:t>Using real data, discuss how to update default R </a:t>
            </a:r>
            <a:r>
              <a:rPr lang="en-US" sz="3200" dirty="0">
                <a:solidFill>
                  <a:schemeClr val="bg1"/>
                </a:solidFill>
                <a:latin typeface="Courier New" panose="02070309020205020404" pitchFamily="49" charset="0"/>
                <a:cs typeface="Courier New" panose="02070309020205020404" pitchFamily="49" charset="0"/>
              </a:rPr>
              <a:t>ggplot2</a:t>
            </a:r>
            <a:r>
              <a:rPr lang="en-US" sz="3200" dirty="0">
                <a:solidFill>
                  <a:schemeClr val="bg1"/>
                </a:solidFill>
              </a:rPr>
              <a:t> graphics to follow the three laws.</a:t>
            </a:r>
            <a:endParaRPr lang="en-US" dirty="0">
              <a:solidFill>
                <a:schemeClr val="bg1"/>
              </a:solidFill>
            </a:endParaRPr>
          </a:p>
        </p:txBody>
      </p:sp>
      <p:sp>
        <p:nvSpPr>
          <p:cNvPr id="3" name="Slide Number Placeholder 2">
            <a:extLst>
              <a:ext uri="{FF2B5EF4-FFF2-40B4-BE49-F238E27FC236}">
                <a16:creationId xmlns:a16="http://schemas.microsoft.com/office/drawing/2014/main" id="{8DE607B3-B24B-5E87-98D3-451031A29970}"/>
              </a:ext>
            </a:extLst>
          </p:cNvPr>
          <p:cNvSpPr>
            <a:spLocks noGrp="1"/>
          </p:cNvSpPr>
          <p:nvPr>
            <p:ph type="sldNum" sz="quarter" idx="12"/>
          </p:nvPr>
        </p:nvSpPr>
        <p:spPr>
          <a:xfrm>
            <a:off x="9448800" y="6492874"/>
            <a:ext cx="2743200" cy="365125"/>
          </a:xfrm>
        </p:spPr>
        <p:txBody>
          <a:bodyPr/>
          <a:lstStyle/>
          <a:p>
            <a:fld id="{1CD7194B-0F75-470B-8147-2A362AE0D5E6}" type="slidenum">
              <a:rPr lang="en-US" sz="1800" b="1" smtClean="0">
                <a:solidFill>
                  <a:schemeClr val="tx2">
                    <a:lumMod val="90000"/>
                    <a:lumOff val="10000"/>
                  </a:schemeClr>
                </a:solidFill>
              </a:rPr>
              <a:t>27</a:t>
            </a:fld>
            <a:endParaRPr lang="en-US" sz="1800" b="1" dirty="0">
              <a:solidFill>
                <a:schemeClr val="tx2">
                  <a:lumMod val="90000"/>
                  <a:lumOff val="10000"/>
                </a:schemeClr>
              </a:solidFill>
            </a:endParaRPr>
          </a:p>
        </p:txBody>
      </p:sp>
      <p:pic>
        <p:nvPicPr>
          <p:cNvPr id="7" name="Picture 6">
            <a:extLst>
              <a:ext uri="{FF2B5EF4-FFF2-40B4-BE49-F238E27FC236}">
                <a16:creationId xmlns:a16="http://schemas.microsoft.com/office/drawing/2014/main" id="{78FEB329-EE0B-EFB2-5E71-5173380FED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7360" y="5468938"/>
            <a:ext cx="1097280" cy="1097280"/>
          </a:xfrm>
          <a:prstGeom prst="rect">
            <a:avLst/>
          </a:prstGeom>
        </p:spPr>
      </p:pic>
      <p:sp>
        <p:nvSpPr>
          <p:cNvPr id="11" name="TextBox 10">
            <a:extLst>
              <a:ext uri="{FF2B5EF4-FFF2-40B4-BE49-F238E27FC236}">
                <a16:creationId xmlns:a16="http://schemas.microsoft.com/office/drawing/2014/main" id="{9FCF82C0-E03D-9EA9-7391-B108A95081C7}"/>
              </a:ext>
            </a:extLst>
          </p:cNvPr>
          <p:cNvSpPr txBox="1"/>
          <p:nvPr/>
        </p:nvSpPr>
        <p:spPr>
          <a:xfrm>
            <a:off x="1022928" y="4950691"/>
            <a:ext cx="10605656" cy="830997"/>
          </a:xfrm>
          <a:prstGeom prst="rect">
            <a:avLst/>
          </a:prstGeom>
          <a:noFill/>
        </p:spPr>
        <p:txBody>
          <a:bodyPr wrap="square" rtlCol="0">
            <a:spAutoFit/>
          </a:bodyPr>
          <a:lstStyle/>
          <a:p>
            <a:r>
              <a:rPr lang="en-US" sz="2400" dirty="0">
                <a:solidFill>
                  <a:schemeClr val="bg1"/>
                </a:solidFill>
              </a:rPr>
              <a:t>The example code and data can be found here:</a:t>
            </a:r>
          </a:p>
          <a:p>
            <a:r>
              <a:rPr lang="en-US" sz="2400" dirty="0">
                <a:solidFill>
                  <a:schemeClr val="bg1"/>
                </a:solidFill>
                <a:hlinkClick r:id="rId3">
                  <a:extLst>
                    <a:ext uri="{A12FA001-AC4F-418D-AE19-62706E023703}">
                      <ahyp:hlinkClr xmlns:ahyp="http://schemas.microsoft.com/office/drawing/2018/hyperlinkcolor" val="tx"/>
                    </a:ext>
                  </a:extLst>
                </a:hlinkClick>
              </a:rPr>
              <a:t>https://meganheyman.github.io/</a:t>
            </a:r>
            <a:r>
              <a:rPr lang="en-US" sz="2400" dirty="0">
                <a:solidFill>
                  <a:schemeClr val="bg1"/>
                </a:solidFill>
              </a:rPr>
              <a:t> </a:t>
            </a:r>
          </a:p>
        </p:txBody>
      </p:sp>
    </p:spTree>
    <p:extLst>
      <p:ext uri="{BB962C8B-B14F-4D97-AF65-F5344CB8AC3E}">
        <p14:creationId xmlns:p14="http://schemas.microsoft.com/office/powerpoint/2010/main" val="1035189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527E3-3C05-4B66-752E-DB3AEB6650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A87ED6-BEE7-0E04-7A5C-C58E516FC1A5}"/>
              </a:ext>
            </a:extLst>
          </p:cNvPr>
          <p:cNvSpPr>
            <a:spLocks noGrp="1"/>
          </p:cNvSpPr>
          <p:nvPr>
            <p:ph type="title"/>
          </p:nvPr>
        </p:nvSpPr>
        <p:spPr>
          <a:xfrm>
            <a:off x="0" y="0"/>
            <a:ext cx="12192000" cy="914400"/>
          </a:xfrm>
          <a:solidFill>
            <a:schemeClr val="tx2">
              <a:lumMod val="90000"/>
              <a:lumOff val="10000"/>
            </a:schemeClr>
          </a:solidFill>
        </p:spPr>
        <p:txBody>
          <a:bodyPr/>
          <a:lstStyle/>
          <a:p>
            <a:r>
              <a:rPr lang="en-US" b="1" dirty="0">
                <a:solidFill>
                  <a:schemeClr val="bg1"/>
                </a:solidFill>
              </a:rPr>
              <a:t>    Taylor Swift album tracks dataset</a:t>
            </a:r>
          </a:p>
        </p:txBody>
      </p:sp>
      <p:sp>
        <p:nvSpPr>
          <p:cNvPr id="3" name="Content Placeholder 2">
            <a:extLst>
              <a:ext uri="{FF2B5EF4-FFF2-40B4-BE49-F238E27FC236}">
                <a16:creationId xmlns:a16="http://schemas.microsoft.com/office/drawing/2014/main" id="{D561DDE9-BBCF-76EC-27BA-13D106145ACD}"/>
              </a:ext>
            </a:extLst>
          </p:cNvPr>
          <p:cNvSpPr>
            <a:spLocks noGrp="1"/>
          </p:cNvSpPr>
          <p:nvPr>
            <p:ph idx="1"/>
          </p:nvPr>
        </p:nvSpPr>
        <p:spPr>
          <a:xfrm>
            <a:off x="643966" y="911535"/>
            <a:ext cx="7897092" cy="3108959"/>
          </a:xfrm>
        </p:spPr>
        <p:txBody>
          <a:bodyPr anchor="ctr">
            <a:normAutofit/>
          </a:bodyPr>
          <a:lstStyle/>
          <a:p>
            <a:pPr marL="0" indent="0" algn="just">
              <a:buNone/>
            </a:pPr>
            <a:r>
              <a:rPr lang="en-US" dirty="0"/>
              <a:t>Taylor Swift is an American singer-songwriter. She started her career in country music as a teenager before changing to pop music.  On Spotify, a music streaming app, she is the most streamed artist of all time with more than 129 billion streams.</a:t>
            </a:r>
          </a:p>
          <a:p>
            <a:pPr marL="0" indent="0" algn="just">
              <a:buNone/>
            </a:pPr>
            <a:r>
              <a:rPr lang="en-US" dirty="0"/>
              <a:t>The data come from the </a:t>
            </a:r>
            <a:r>
              <a:rPr lang="en-US" dirty="0" err="1">
                <a:latin typeface="Courier New" panose="02070309020205020404" pitchFamily="49" charset="0"/>
                <a:cs typeface="Courier New" panose="02070309020205020404" pitchFamily="49" charset="0"/>
              </a:rPr>
              <a:t>taylor</a:t>
            </a:r>
            <a:r>
              <a:rPr lang="en-US" dirty="0"/>
              <a:t> R package.  </a:t>
            </a:r>
          </a:p>
        </p:txBody>
      </p:sp>
      <p:sp>
        <p:nvSpPr>
          <p:cNvPr id="5" name="TextBox 4">
            <a:extLst>
              <a:ext uri="{FF2B5EF4-FFF2-40B4-BE49-F238E27FC236}">
                <a16:creationId xmlns:a16="http://schemas.microsoft.com/office/drawing/2014/main" id="{C53F607A-370F-AD78-75DF-109073BBF686}"/>
              </a:ext>
            </a:extLst>
          </p:cNvPr>
          <p:cNvSpPr txBox="1"/>
          <p:nvPr/>
        </p:nvSpPr>
        <p:spPr>
          <a:xfrm>
            <a:off x="643966" y="4204855"/>
            <a:ext cx="10811163" cy="2277547"/>
          </a:xfrm>
          <a:prstGeom prst="rect">
            <a:avLst/>
          </a:prstGeom>
          <a:noFill/>
        </p:spPr>
        <p:txBody>
          <a:bodyPr wrap="square" rtlCol="0">
            <a:spAutoFit/>
          </a:bodyPr>
          <a:lstStyle/>
          <a:p>
            <a:r>
              <a:rPr lang="en-US" sz="2800" dirty="0"/>
              <a:t>We will examine danceability of 246 Taylor Swift album tracks found among twelve of her studio albums. </a:t>
            </a:r>
          </a:p>
          <a:p>
            <a:r>
              <a:rPr lang="en-US" sz="1400" dirty="0"/>
              <a:t> </a:t>
            </a:r>
          </a:p>
          <a:p>
            <a:pPr marL="457200" indent="-457200">
              <a:buFont typeface="Arial" panose="020B0604020202020204" pitchFamily="34" charset="0"/>
              <a:buChar char="•"/>
            </a:pPr>
            <a:r>
              <a:rPr lang="en-US" sz="2400" b="1" dirty="0"/>
              <a:t>Danceability</a:t>
            </a:r>
            <a:r>
              <a:rPr lang="en-US" sz="2400" dirty="0"/>
              <a:t> is a metric created by Spotify that measures how suitable a track is for dancing. It is scored on a scale from 0 (least danceable) to 1 (most danceable)</a:t>
            </a:r>
          </a:p>
        </p:txBody>
      </p:sp>
      <p:pic>
        <p:nvPicPr>
          <p:cNvPr id="6" name="Picture 5" descr="File:Taylor Swift (6820712114).jpg - Wikimedia Commons">
            <a:hlinkClick r:id="rId3"/>
            <a:extLst>
              <a:ext uri="{FF2B5EF4-FFF2-40B4-BE49-F238E27FC236}">
                <a16:creationId xmlns:a16="http://schemas.microsoft.com/office/drawing/2014/main" id="{5CCC3FAE-B511-CE82-AA62-E1928D4207F4}"/>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9185023" y="911534"/>
            <a:ext cx="3006977" cy="3108960"/>
          </a:xfrm>
          <a:prstGeom prst="rect">
            <a:avLst/>
          </a:prstGeom>
        </p:spPr>
      </p:pic>
      <p:sp>
        <p:nvSpPr>
          <p:cNvPr id="4" name="Slide Number Placeholder 3">
            <a:extLst>
              <a:ext uri="{FF2B5EF4-FFF2-40B4-BE49-F238E27FC236}">
                <a16:creationId xmlns:a16="http://schemas.microsoft.com/office/drawing/2014/main" id="{C0200177-553B-A7B1-1FFC-25CDF75F3488}"/>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28</a:t>
            </a:fld>
            <a:endParaRPr lang="en-US" sz="1600" b="1">
              <a:solidFill>
                <a:schemeClr val="tx2">
                  <a:lumMod val="90000"/>
                  <a:lumOff val="10000"/>
                </a:schemeClr>
              </a:solidFill>
            </a:endParaRPr>
          </a:p>
        </p:txBody>
      </p:sp>
    </p:spTree>
    <p:extLst>
      <p:ext uri="{BB962C8B-B14F-4D97-AF65-F5344CB8AC3E}">
        <p14:creationId xmlns:p14="http://schemas.microsoft.com/office/powerpoint/2010/main" val="4208476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3751A-C950-94D5-EB10-E15700F174CA}"/>
              </a:ext>
            </a:extLst>
          </p:cNvPr>
          <p:cNvSpPr>
            <a:spLocks noGrp="1"/>
          </p:cNvSpPr>
          <p:nvPr>
            <p:ph type="title"/>
          </p:nvPr>
        </p:nvSpPr>
        <p:spPr>
          <a:xfrm>
            <a:off x="0" y="0"/>
            <a:ext cx="12192000" cy="1188720"/>
          </a:xfrm>
          <a:solidFill>
            <a:schemeClr val="tx2">
              <a:lumMod val="90000"/>
              <a:lumOff val="10000"/>
            </a:schemeClr>
          </a:solidFill>
        </p:spPr>
        <p:txBody>
          <a:bodyPr>
            <a:normAutofit fontScale="90000"/>
          </a:bodyPr>
          <a:lstStyle/>
          <a:p>
            <a:r>
              <a:rPr lang="en-US" b="1" dirty="0">
                <a:solidFill>
                  <a:schemeClr val="bg1"/>
                </a:solidFill>
              </a:rPr>
              <a:t>    How does danceability of Taylor Swift tracks differ </a:t>
            </a:r>
            <a:br>
              <a:rPr lang="en-US" b="1" dirty="0">
                <a:solidFill>
                  <a:schemeClr val="bg1"/>
                </a:solidFill>
              </a:rPr>
            </a:br>
            <a:r>
              <a:rPr lang="en-US" b="1" dirty="0">
                <a:solidFill>
                  <a:schemeClr val="bg1"/>
                </a:solidFill>
              </a:rPr>
              <a:t>    among her studio albums?</a:t>
            </a:r>
          </a:p>
        </p:txBody>
      </p:sp>
      <p:sp>
        <p:nvSpPr>
          <p:cNvPr id="3" name="Content Placeholder 2">
            <a:extLst>
              <a:ext uri="{FF2B5EF4-FFF2-40B4-BE49-F238E27FC236}">
                <a16:creationId xmlns:a16="http://schemas.microsoft.com/office/drawing/2014/main" id="{88A89234-5574-5B91-0C43-9FA3B4149102}"/>
              </a:ext>
            </a:extLst>
          </p:cNvPr>
          <p:cNvSpPr>
            <a:spLocks noGrp="1"/>
          </p:cNvSpPr>
          <p:nvPr>
            <p:ph idx="1"/>
          </p:nvPr>
        </p:nvSpPr>
        <p:spPr>
          <a:xfrm>
            <a:off x="6532686" y="4384400"/>
            <a:ext cx="4701309" cy="2105892"/>
          </a:xfrm>
        </p:spPr>
        <p:txBody>
          <a:bodyPr>
            <a:normAutofit/>
          </a:bodyPr>
          <a:lstStyle/>
          <a:p>
            <a:pPr>
              <a:buBlip>
                <a:blip>
                  <a:extLst>
                    <a:ext uri="{96DAC541-7B7A-43D3-8B79-37D633B846F1}">
                      <asvg:svgBlip xmlns:asvg="http://schemas.microsoft.com/office/drawing/2016/SVG/main" r:embed="rId2"/>
                    </a:ext>
                  </a:extLst>
                </a:blip>
              </a:buBlip>
            </a:pPr>
            <a:r>
              <a:rPr lang="en-US" dirty="0"/>
              <a:t>  x-axis range</a:t>
            </a:r>
          </a:p>
          <a:p>
            <a:pPr>
              <a:buBlip>
                <a:blip>
                  <a:extLst>
                    <a:ext uri="{96DAC541-7B7A-43D3-8B79-37D633B846F1}">
                      <asvg:svgBlip xmlns:asvg="http://schemas.microsoft.com/office/drawing/2016/SVG/main" r:embed="rId2"/>
                    </a:ext>
                  </a:extLst>
                </a:blip>
              </a:buBlip>
            </a:pPr>
            <a:r>
              <a:rPr lang="en-US" dirty="0"/>
              <a:t>  y-axis order</a:t>
            </a:r>
          </a:p>
          <a:p>
            <a:pPr>
              <a:buBlip>
                <a:blip>
                  <a:extLst>
                    <a:ext uri="{96DAC541-7B7A-43D3-8B79-37D633B846F1}">
                      <asvg:svgBlip xmlns:asvg="http://schemas.microsoft.com/office/drawing/2016/SVG/main" r:embed="rId2"/>
                    </a:ext>
                  </a:extLst>
                </a:blip>
              </a:buBlip>
            </a:pPr>
            <a:r>
              <a:rPr lang="en-US" dirty="0"/>
              <a:t>  chart junk</a:t>
            </a:r>
          </a:p>
          <a:p>
            <a:pPr>
              <a:buBlip>
                <a:blip>
                  <a:extLst>
                    <a:ext uri="{96DAC541-7B7A-43D3-8B79-37D633B846F1}">
                      <asvg:svgBlip xmlns:asvg="http://schemas.microsoft.com/office/drawing/2016/SVG/main" r:embed="rId2"/>
                    </a:ext>
                  </a:extLst>
                </a:blip>
              </a:buBlip>
            </a:pPr>
            <a:r>
              <a:rPr lang="en-US" dirty="0"/>
              <a:t>  summarized, not raw data</a:t>
            </a:r>
          </a:p>
        </p:txBody>
      </p:sp>
      <p:pic>
        <p:nvPicPr>
          <p:cNvPr id="5" name="Picture 4">
            <a:extLst>
              <a:ext uri="{FF2B5EF4-FFF2-40B4-BE49-F238E27FC236}">
                <a16:creationId xmlns:a16="http://schemas.microsoft.com/office/drawing/2014/main" id="{F5DD286B-6F23-D6D5-EC05-4D99A27F2CCB}"/>
              </a:ext>
            </a:extLst>
          </p:cNvPr>
          <p:cNvPicPr>
            <a:picLocks noChangeAspect="1"/>
          </p:cNvPicPr>
          <p:nvPr/>
        </p:nvPicPr>
        <p:blipFill>
          <a:blip r:embed="rId3"/>
          <a:stretch>
            <a:fillRect/>
          </a:stretch>
        </p:blipFill>
        <p:spPr>
          <a:xfrm>
            <a:off x="0" y="1188720"/>
            <a:ext cx="6532686" cy="5669280"/>
          </a:xfrm>
          <a:prstGeom prst="rect">
            <a:avLst/>
          </a:prstGeom>
        </p:spPr>
      </p:pic>
      <p:pic>
        <p:nvPicPr>
          <p:cNvPr id="7" name="Picture 6">
            <a:extLst>
              <a:ext uri="{FF2B5EF4-FFF2-40B4-BE49-F238E27FC236}">
                <a16:creationId xmlns:a16="http://schemas.microsoft.com/office/drawing/2014/main" id="{5F1E27B6-6ADE-DDC7-B88D-E35384E380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32686" y="1188720"/>
            <a:ext cx="1828800" cy="1828800"/>
          </a:xfrm>
          <a:prstGeom prst="rect">
            <a:avLst/>
          </a:prstGeom>
        </p:spPr>
      </p:pic>
      <p:sp>
        <p:nvSpPr>
          <p:cNvPr id="8" name="TextBox 7">
            <a:extLst>
              <a:ext uri="{FF2B5EF4-FFF2-40B4-BE49-F238E27FC236}">
                <a16:creationId xmlns:a16="http://schemas.microsoft.com/office/drawing/2014/main" id="{8E258CF1-0E1A-E834-1ACA-2D23F35D076F}"/>
              </a:ext>
            </a:extLst>
          </p:cNvPr>
          <p:cNvSpPr txBox="1"/>
          <p:nvPr/>
        </p:nvSpPr>
        <p:spPr>
          <a:xfrm>
            <a:off x="6504978" y="3017520"/>
            <a:ext cx="5659314" cy="1231106"/>
          </a:xfrm>
          <a:prstGeom prst="rect">
            <a:avLst/>
          </a:prstGeom>
          <a:solidFill>
            <a:schemeClr val="bg1">
              <a:lumMod val="85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2400" b="1" dirty="0"/>
              <a:t>R Code:</a:t>
            </a:r>
          </a:p>
          <a:p>
            <a:r>
              <a:rPr lang="en-US" sz="1600" dirty="0" err="1">
                <a:latin typeface="Courier New" panose="02070309020205020404" pitchFamily="49" charset="0"/>
                <a:cs typeface="Courier New" panose="02070309020205020404" pitchFamily="49" charset="0"/>
              </a:rPr>
              <a:t>ggplot</a:t>
            </a:r>
            <a:r>
              <a:rPr lang="en-US" sz="1600" dirty="0">
                <a:latin typeface="Courier New" panose="02070309020205020404" pitchFamily="49" charset="0"/>
                <a:cs typeface="Courier New" panose="02070309020205020404" pitchFamily="49" charset="0"/>
              </a:rPr>
              <a:t>(</a:t>
            </a:r>
            <a:r>
              <a:rPr lang="en-US" sz="1600" dirty="0" err="1">
                <a:latin typeface="Courier New" panose="02070309020205020404" pitchFamily="49" charset="0"/>
                <a:cs typeface="Courier New" panose="02070309020205020404" pitchFamily="49" charset="0"/>
              </a:rPr>
              <a:t>TSData</a:t>
            </a:r>
            <a:r>
              <a:rPr lang="en-US" sz="1600" dirty="0">
                <a:latin typeface="Courier New" panose="02070309020205020404" pitchFamily="49" charset="0"/>
                <a:cs typeface="Courier New" panose="02070309020205020404" pitchFamily="49" charset="0"/>
              </a:rPr>
              <a:t>,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aes</a:t>
            </a:r>
            <a:r>
              <a:rPr lang="en-US" sz="1600" dirty="0">
                <a:latin typeface="Courier New" panose="02070309020205020404" pitchFamily="49" charset="0"/>
                <a:cs typeface="Courier New" panose="02070309020205020404" pitchFamily="49" charset="0"/>
              </a:rPr>
              <a:t>(x=danceability, y=</a:t>
            </a:r>
            <a:r>
              <a:rPr lang="en-US" sz="1600" dirty="0" err="1">
                <a:latin typeface="Courier New" panose="02070309020205020404" pitchFamily="49" charset="0"/>
                <a:cs typeface="Courier New" panose="02070309020205020404" pitchFamily="49" charset="0"/>
              </a:rPr>
              <a:t>album_name</a:t>
            </a:r>
            <a:r>
              <a:rPr lang="en-US" sz="1600" dirty="0">
                <a:latin typeface="Courier New" panose="02070309020205020404" pitchFamily="49" charset="0"/>
                <a:cs typeface="Courier New" panose="02070309020205020404" pitchFamily="49" charset="0"/>
              </a:rPr>
              <a:t>)) +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geom_boxplot</a:t>
            </a:r>
            <a:r>
              <a:rPr lang="en-US" sz="1600" dirty="0">
                <a:latin typeface="Courier New" panose="02070309020205020404" pitchFamily="49" charset="0"/>
                <a:cs typeface="Courier New" panose="02070309020205020404" pitchFamily="49" charset="0"/>
              </a:rPr>
              <a:t>()</a:t>
            </a:r>
          </a:p>
        </p:txBody>
      </p:sp>
      <p:sp>
        <p:nvSpPr>
          <p:cNvPr id="4" name="Slide Number Placeholder 3">
            <a:extLst>
              <a:ext uri="{FF2B5EF4-FFF2-40B4-BE49-F238E27FC236}">
                <a16:creationId xmlns:a16="http://schemas.microsoft.com/office/drawing/2014/main" id="{E3492CD8-5886-EEF4-F7D4-836CB677DB68}"/>
              </a:ext>
            </a:extLst>
          </p:cNvPr>
          <p:cNvSpPr>
            <a:spLocks noGrp="1"/>
          </p:cNvSpPr>
          <p:nvPr>
            <p:ph type="sldNum" sz="quarter" idx="12"/>
          </p:nvPr>
        </p:nvSpPr>
        <p:spPr>
          <a:xfrm>
            <a:off x="9448800" y="6490292"/>
            <a:ext cx="2743200" cy="365125"/>
          </a:xfrm>
        </p:spPr>
        <p:txBody>
          <a:bodyPr/>
          <a:lstStyle/>
          <a:p>
            <a:fld id="{1CD7194B-0F75-470B-8147-2A362AE0D5E6}" type="slidenum">
              <a:rPr lang="en-US" sz="1600" b="1" smtClean="0">
                <a:solidFill>
                  <a:schemeClr val="tx2">
                    <a:lumMod val="90000"/>
                    <a:lumOff val="10000"/>
                  </a:schemeClr>
                </a:solidFill>
              </a:rPr>
              <a:t>29</a:t>
            </a:fld>
            <a:endParaRPr lang="en-US" sz="1600" b="1" dirty="0">
              <a:solidFill>
                <a:schemeClr val="tx2">
                  <a:lumMod val="90000"/>
                  <a:lumOff val="10000"/>
                </a:schemeClr>
              </a:solidFill>
            </a:endParaRPr>
          </a:p>
        </p:txBody>
      </p:sp>
    </p:spTree>
    <p:extLst>
      <p:ext uri="{BB962C8B-B14F-4D97-AF65-F5344CB8AC3E}">
        <p14:creationId xmlns:p14="http://schemas.microsoft.com/office/powerpoint/2010/main" val="3789814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14CD6-E1DF-D3E0-9165-5D9D2FE43DEE}"/>
              </a:ext>
            </a:extLst>
          </p:cNvPr>
          <p:cNvSpPr>
            <a:spLocks noGrp="1"/>
          </p:cNvSpPr>
          <p:nvPr>
            <p:ph type="title"/>
          </p:nvPr>
        </p:nvSpPr>
        <p:spPr>
          <a:xfrm>
            <a:off x="0" y="0"/>
            <a:ext cx="12192000" cy="914400"/>
          </a:xfrm>
          <a:solidFill>
            <a:schemeClr val="tx2">
              <a:lumMod val="90000"/>
              <a:lumOff val="10000"/>
            </a:schemeClr>
          </a:solidFill>
        </p:spPr>
        <p:txBody>
          <a:bodyPr/>
          <a:lstStyle/>
          <a:p>
            <a:r>
              <a:rPr lang="en-US" b="1" dirty="0">
                <a:solidFill>
                  <a:schemeClr val="bg1"/>
                </a:solidFill>
              </a:rPr>
              <a:t>    Roadmap</a:t>
            </a:r>
          </a:p>
        </p:txBody>
      </p:sp>
      <p:sp>
        <p:nvSpPr>
          <p:cNvPr id="3" name="Content Placeholder 2">
            <a:extLst>
              <a:ext uri="{FF2B5EF4-FFF2-40B4-BE49-F238E27FC236}">
                <a16:creationId xmlns:a16="http://schemas.microsoft.com/office/drawing/2014/main" id="{166F6111-35F4-9E35-B1AC-28256CB01A9E}"/>
              </a:ext>
            </a:extLst>
          </p:cNvPr>
          <p:cNvSpPr>
            <a:spLocks noGrp="1"/>
          </p:cNvSpPr>
          <p:nvPr>
            <p:ph idx="1"/>
          </p:nvPr>
        </p:nvSpPr>
        <p:spPr>
          <a:xfrm>
            <a:off x="838200" y="914400"/>
            <a:ext cx="10515600" cy="4351338"/>
          </a:xfrm>
        </p:spPr>
        <p:txBody>
          <a:bodyPr anchor="ctr">
            <a:normAutofit/>
          </a:bodyPr>
          <a:lstStyle/>
          <a:p>
            <a:pPr marL="514350" indent="-514350">
              <a:buFont typeface="+mj-lt"/>
              <a:buAutoNum type="arabicPeriod"/>
            </a:pPr>
            <a:r>
              <a:rPr lang="en-US" dirty="0"/>
              <a:t>Guidelines for graphics</a:t>
            </a:r>
          </a:p>
          <a:p>
            <a:pPr lvl="1"/>
            <a:r>
              <a:rPr lang="en-US" dirty="0"/>
              <a:t>Three “laws” of effective visualization</a:t>
            </a:r>
          </a:p>
          <a:p>
            <a:pPr lvl="1"/>
            <a:r>
              <a:rPr lang="en-US" dirty="0"/>
              <a:t>Accessibility</a:t>
            </a:r>
          </a:p>
          <a:p>
            <a:pPr marL="514350" indent="-514350">
              <a:buFont typeface="+mj-lt"/>
              <a:buAutoNum type="arabicPeriod"/>
            </a:pPr>
            <a:endParaRPr lang="en-US" dirty="0"/>
          </a:p>
          <a:p>
            <a:pPr marL="0" indent="0">
              <a:buNone/>
            </a:pPr>
            <a:r>
              <a:rPr lang="en-US" dirty="0"/>
              <a:t>2. Published chart examples</a:t>
            </a:r>
          </a:p>
          <a:p>
            <a:pPr marL="0" indent="0">
              <a:buNone/>
            </a:pPr>
            <a:endParaRPr lang="en-US" dirty="0"/>
          </a:p>
          <a:p>
            <a:pPr marL="0" indent="0">
              <a:buNone/>
            </a:pPr>
            <a:r>
              <a:rPr lang="en-US" dirty="0"/>
              <a:t>3.  Real data exploration examples (using R </a:t>
            </a:r>
            <a:r>
              <a:rPr lang="en-US" dirty="0">
                <a:latin typeface="Courier New" panose="02070309020205020404" pitchFamily="49" charset="0"/>
                <a:cs typeface="Courier New" panose="02070309020205020404" pitchFamily="49" charset="0"/>
              </a:rPr>
              <a:t>ggplot2</a:t>
            </a:r>
            <a:r>
              <a:rPr lang="en-US" dirty="0"/>
              <a:t>)</a:t>
            </a:r>
          </a:p>
        </p:txBody>
      </p:sp>
      <p:pic>
        <p:nvPicPr>
          <p:cNvPr id="5" name="Picture 4">
            <a:extLst>
              <a:ext uri="{FF2B5EF4-FFF2-40B4-BE49-F238E27FC236}">
                <a16:creationId xmlns:a16="http://schemas.microsoft.com/office/drawing/2014/main" id="{C905E7B1-5BF2-A3C4-3D1B-71CB34FCE46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94320" y="914400"/>
            <a:ext cx="4297680" cy="2865120"/>
          </a:xfrm>
          <a:prstGeom prst="rect">
            <a:avLst/>
          </a:prstGeom>
        </p:spPr>
      </p:pic>
      <p:sp>
        <p:nvSpPr>
          <p:cNvPr id="4" name="Slide Number Placeholder 3">
            <a:extLst>
              <a:ext uri="{FF2B5EF4-FFF2-40B4-BE49-F238E27FC236}">
                <a16:creationId xmlns:a16="http://schemas.microsoft.com/office/drawing/2014/main" id="{C0EBBF29-520C-2F06-A0EF-5E59C6168461}"/>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3</a:t>
            </a:fld>
            <a:endParaRPr lang="en-US" sz="1600" b="1" dirty="0">
              <a:solidFill>
                <a:schemeClr val="tx2">
                  <a:lumMod val="90000"/>
                  <a:lumOff val="10000"/>
                </a:schemeClr>
              </a:solidFill>
            </a:endParaRPr>
          </a:p>
        </p:txBody>
      </p:sp>
      <p:sp>
        <p:nvSpPr>
          <p:cNvPr id="6" name="TextBox 5">
            <a:extLst>
              <a:ext uri="{FF2B5EF4-FFF2-40B4-BE49-F238E27FC236}">
                <a16:creationId xmlns:a16="http://schemas.microsoft.com/office/drawing/2014/main" id="{6A9E239C-EB97-FCC6-1194-0E49D36E8AC1}"/>
              </a:ext>
            </a:extLst>
          </p:cNvPr>
          <p:cNvSpPr txBox="1"/>
          <p:nvPr/>
        </p:nvSpPr>
        <p:spPr>
          <a:xfrm>
            <a:off x="838200" y="5080000"/>
            <a:ext cx="10605656" cy="830997"/>
          </a:xfrm>
          <a:prstGeom prst="rect">
            <a:avLst/>
          </a:prstGeom>
          <a:noFill/>
        </p:spPr>
        <p:txBody>
          <a:bodyPr wrap="square" rtlCol="0">
            <a:spAutoFit/>
          </a:bodyPr>
          <a:lstStyle/>
          <a:p>
            <a:r>
              <a:rPr lang="en-US" sz="2400" dirty="0"/>
              <a:t>These slides and the associated example code and data can be found here:</a:t>
            </a:r>
          </a:p>
          <a:p>
            <a:r>
              <a:rPr lang="en-US" sz="2400" dirty="0">
                <a:hlinkClick r:id="rId3"/>
              </a:rPr>
              <a:t>https://meganheyman.github.io/</a:t>
            </a:r>
            <a:r>
              <a:rPr lang="en-US" sz="2400" dirty="0"/>
              <a:t> </a:t>
            </a:r>
          </a:p>
        </p:txBody>
      </p:sp>
      <p:pic>
        <p:nvPicPr>
          <p:cNvPr id="8" name="Picture 7">
            <a:extLst>
              <a:ext uri="{FF2B5EF4-FFF2-40B4-BE49-F238E27FC236}">
                <a16:creationId xmlns:a16="http://schemas.microsoft.com/office/drawing/2014/main" id="{161AD32C-5D20-A43B-48DD-77F593CFD0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47360" y="5468938"/>
            <a:ext cx="1097280" cy="1097280"/>
          </a:xfrm>
          <a:prstGeom prst="rect">
            <a:avLst/>
          </a:prstGeom>
        </p:spPr>
      </p:pic>
    </p:spTree>
    <p:extLst>
      <p:ext uri="{BB962C8B-B14F-4D97-AF65-F5344CB8AC3E}">
        <p14:creationId xmlns:p14="http://schemas.microsoft.com/office/powerpoint/2010/main" val="40930642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3D17E-1E8F-5BB5-2BAF-528D51049C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609B2E-3D0B-3BAF-4C42-6492C5D8D418}"/>
              </a:ext>
            </a:extLst>
          </p:cNvPr>
          <p:cNvSpPr>
            <a:spLocks noGrp="1"/>
          </p:cNvSpPr>
          <p:nvPr>
            <p:ph type="title"/>
          </p:nvPr>
        </p:nvSpPr>
        <p:spPr>
          <a:xfrm>
            <a:off x="0" y="0"/>
            <a:ext cx="12192000" cy="914400"/>
          </a:xfrm>
          <a:solidFill>
            <a:schemeClr val="tx2">
              <a:lumMod val="90000"/>
              <a:lumOff val="10000"/>
            </a:schemeClr>
          </a:solidFill>
        </p:spPr>
        <p:txBody>
          <a:bodyPr/>
          <a:lstStyle/>
          <a:p>
            <a:r>
              <a:rPr lang="en-US" b="1" dirty="0">
                <a:solidFill>
                  <a:schemeClr val="bg1"/>
                </a:solidFill>
              </a:rPr>
              <a:t>    Taylor Swift tracks:  side-by-side boxplots</a:t>
            </a:r>
          </a:p>
        </p:txBody>
      </p:sp>
      <p:pic>
        <p:nvPicPr>
          <p:cNvPr id="6" name="Picture 5">
            <a:extLst>
              <a:ext uri="{FF2B5EF4-FFF2-40B4-BE49-F238E27FC236}">
                <a16:creationId xmlns:a16="http://schemas.microsoft.com/office/drawing/2014/main" id="{D9675999-8EA6-94D7-05E3-A869E14F88C8}"/>
              </a:ext>
            </a:extLst>
          </p:cNvPr>
          <p:cNvPicPr>
            <a:picLocks noChangeAspect="1"/>
          </p:cNvPicPr>
          <p:nvPr/>
        </p:nvPicPr>
        <p:blipFill>
          <a:blip r:embed="rId2"/>
          <a:stretch>
            <a:fillRect/>
          </a:stretch>
        </p:blipFill>
        <p:spPr>
          <a:xfrm>
            <a:off x="0" y="914400"/>
            <a:ext cx="6532686" cy="5669280"/>
          </a:xfrm>
          <a:prstGeom prst="rect">
            <a:avLst/>
          </a:prstGeom>
        </p:spPr>
      </p:pic>
      <p:sp>
        <p:nvSpPr>
          <p:cNvPr id="9" name="TextBox 8">
            <a:extLst>
              <a:ext uri="{FF2B5EF4-FFF2-40B4-BE49-F238E27FC236}">
                <a16:creationId xmlns:a16="http://schemas.microsoft.com/office/drawing/2014/main" id="{A5F96F28-2D3F-435E-1311-4BE4E3CF211B}"/>
              </a:ext>
            </a:extLst>
          </p:cNvPr>
          <p:cNvSpPr txBox="1"/>
          <p:nvPr/>
        </p:nvSpPr>
        <p:spPr>
          <a:xfrm>
            <a:off x="4918997" y="2762054"/>
            <a:ext cx="7273003" cy="3662541"/>
          </a:xfrm>
          <a:prstGeom prst="rect">
            <a:avLst/>
          </a:prstGeom>
          <a:solidFill>
            <a:schemeClr val="bg1">
              <a:lumMod val="85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2400" b="1" dirty="0"/>
              <a:t>R code (set factor level order):</a:t>
            </a:r>
          </a:p>
          <a:p>
            <a:r>
              <a:rPr lang="en-US" sz="1600" dirty="0" err="1">
                <a:latin typeface="Courier New" panose="02070309020205020404" pitchFamily="49" charset="0"/>
                <a:cs typeface="Courier New" panose="02070309020205020404" pitchFamily="49" charset="0"/>
              </a:rPr>
              <a:t>album_order</a:t>
            </a:r>
            <a:r>
              <a:rPr lang="en-US" sz="1600" dirty="0">
                <a:latin typeface="Courier New" panose="02070309020205020404" pitchFamily="49" charset="0"/>
                <a:cs typeface="Courier New" panose="02070309020205020404" pitchFamily="49" charset="0"/>
              </a:rPr>
              <a:t> &lt;- rev(c("Taylor Swift",                   </a:t>
            </a:r>
          </a:p>
          <a:p>
            <a:r>
              <a:rPr lang="en-US" sz="1600" dirty="0">
                <a:latin typeface="Courier New" panose="02070309020205020404" pitchFamily="49" charset="0"/>
                <a:cs typeface="Courier New" panose="02070309020205020404" pitchFamily="49" charset="0"/>
              </a:rPr>
              <a:t>                     "Fearless (Taylor's Version)",                 </a:t>
            </a:r>
          </a:p>
          <a:p>
            <a:r>
              <a:rPr lang="en-US" sz="1600" dirty="0">
                <a:latin typeface="Courier New" panose="02070309020205020404" pitchFamily="49" charset="0"/>
                <a:cs typeface="Courier New" panose="02070309020205020404" pitchFamily="49" charset="0"/>
              </a:rPr>
              <a:t>                     "Speak Now (Taylor's Version)",                  </a:t>
            </a:r>
          </a:p>
          <a:p>
            <a:r>
              <a:rPr lang="en-US" sz="1600" dirty="0">
                <a:latin typeface="Courier New" panose="02070309020205020404" pitchFamily="49" charset="0"/>
                <a:cs typeface="Courier New" panose="02070309020205020404" pitchFamily="49" charset="0"/>
              </a:rPr>
              <a:t>                     "Red (Taylor's Version)",                 </a:t>
            </a:r>
          </a:p>
          <a:p>
            <a:r>
              <a:rPr lang="en-US" sz="1600" dirty="0">
                <a:latin typeface="Courier New" panose="02070309020205020404" pitchFamily="49" charset="0"/>
                <a:cs typeface="Courier New" panose="02070309020205020404" pitchFamily="49" charset="0"/>
              </a:rPr>
              <a:t>                     "1989 (Taylor's Version)",                 </a:t>
            </a:r>
          </a:p>
          <a:p>
            <a:r>
              <a:rPr lang="en-US" sz="1600" dirty="0">
                <a:latin typeface="Courier New" panose="02070309020205020404" pitchFamily="49" charset="0"/>
                <a:cs typeface="Courier New" panose="02070309020205020404" pitchFamily="49" charset="0"/>
              </a:rPr>
              <a:t>                     "reputation", "Lover",                </a:t>
            </a:r>
          </a:p>
          <a:p>
            <a:r>
              <a:rPr lang="en-US" sz="1600" dirty="0">
                <a:latin typeface="Courier New" panose="02070309020205020404" pitchFamily="49" charset="0"/>
                <a:cs typeface="Courier New" panose="02070309020205020404" pitchFamily="49" charset="0"/>
              </a:rPr>
              <a:t>                     "folklore", "evermore", </a:t>
            </a:r>
          </a:p>
          <a:p>
            <a:r>
              <a:rPr lang="en-US" sz="1600" dirty="0">
                <a:latin typeface="Courier New" panose="02070309020205020404" pitchFamily="49" charset="0"/>
                <a:cs typeface="Courier New" panose="02070309020205020404" pitchFamily="49" charset="0"/>
              </a:rPr>
              <a:t>                     "Midnights",                 </a:t>
            </a:r>
          </a:p>
          <a:p>
            <a:r>
              <a:rPr lang="en-US" sz="1600" dirty="0">
                <a:latin typeface="Courier New" panose="02070309020205020404" pitchFamily="49" charset="0"/>
                <a:cs typeface="Courier New" panose="02070309020205020404" pitchFamily="49" charset="0"/>
              </a:rPr>
              <a:t>                     "THE TORTURED POETS DEPARTMENT",                 </a:t>
            </a:r>
          </a:p>
          <a:p>
            <a:r>
              <a:rPr lang="en-US" sz="1600" dirty="0">
                <a:latin typeface="Courier New" panose="02070309020205020404" pitchFamily="49" charset="0"/>
                <a:cs typeface="Courier New" panose="02070309020205020404" pitchFamily="49" charset="0"/>
              </a:rPr>
              <a:t>                     "The Life of a Showgirl"))</a:t>
            </a:r>
          </a:p>
          <a:p>
            <a:endParaRPr lang="en-US" sz="1600" dirty="0">
              <a:latin typeface="Courier New" panose="02070309020205020404" pitchFamily="49" charset="0"/>
              <a:cs typeface="Courier New" panose="02070309020205020404" pitchFamily="49" charset="0"/>
            </a:endParaRPr>
          </a:p>
          <a:p>
            <a:r>
              <a:rPr lang="en-US" sz="1600" dirty="0" err="1">
                <a:latin typeface="Courier New" panose="02070309020205020404" pitchFamily="49" charset="0"/>
                <a:cs typeface="Courier New" panose="02070309020205020404" pitchFamily="49" charset="0"/>
              </a:rPr>
              <a:t>TSData$album_name</a:t>
            </a:r>
            <a:r>
              <a:rPr lang="en-US" sz="1600" dirty="0">
                <a:latin typeface="Courier New" panose="02070309020205020404" pitchFamily="49" charset="0"/>
                <a:cs typeface="Courier New" panose="02070309020205020404" pitchFamily="49" charset="0"/>
              </a:rPr>
              <a:t> &lt;-factor(</a:t>
            </a:r>
            <a:r>
              <a:rPr lang="en-US" sz="1600" dirty="0" err="1">
                <a:latin typeface="Courier New" panose="02070309020205020404" pitchFamily="49" charset="0"/>
                <a:cs typeface="Courier New" panose="02070309020205020404" pitchFamily="49" charset="0"/>
              </a:rPr>
              <a:t>TSData$album_name</a:t>
            </a:r>
            <a:r>
              <a:rPr lang="en-US" sz="1600" dirty="0">
                <a:latin typeface="Courier New" panose="02070309020205020404" pitchFamily="49" charset="0"/>
                <a:cs typeface="Courier New" panose="02070309020205020404" pitchFamily="49" charset="0"/>
              </a:rPr>
              <a:t>,  </a:t>
            </a:r>
          </a:p>
          <a:p>
            <a:r>
              <a:rPr lang="en-US" sz="1600" dirty="0">
                <a:latin typeface="Courier New" panose="02070309020205020404" pitchFamily="49" charset="0"/>
                <a:cs typeface="Courier New" panose="02070309020205020404" pitchFamily="49" charset="0"/>
              </a:rPr>
              <a:t>                            levels=</a:t>
            </a:r>
            <a:r>
              <a:rPr lang="en-US" sz="1600" dirty="0" err="1">
                <a:latin typeface="Courier New" panose="02070309020205020404" pitchFamily="49" charset="0"/>
                <a:cs typeface="Courier New" panose="02070309020205020404" pitchFamily="49" charset="0"/>
              </a:rPr>
              <a:t>album_order</a:t>
            </a:r>
            <a:r>
              <a:rPr lang="en-US" sz="1600" dirty="0">
                <a:latin typeface="Courier New" panose="02070309020205020404" pitchFamily="49" charset="0"/>
                <a:cs typeface="Courier New" panose="02070309020205020404" pitchFamily="49" charset="0"/>
              </a:rPr>
              <a:t>)</a:t>
            </a:r>
          </a:p>
        </p:txBody>
      </p:sp>
      <p:sp>
        <p:nvSpPr>
          <p:cNvPr id="10" name="TextBox 9">
            <a:extLst>
              <a:ext uri="{FF2B5EF4-FFF2-40B4-BE49-F238E27FC236}">
                <a16:creationId xmlns:a16="http://schemas.microsoft.com/office/drawing/2014/main" id="{0E7DF2A5-DED9-2836-0B76-3E27B9B7B1FE}"/>
              </a:ext>
            </a:extLst>
          </p:cNvPr>
          <p:cNvSpPr txBox="1"/>
          <p:nvPr/>
        </p:nvSpPr>
        <p:spPr>
          <a:xfrm>
            <a:off x="4918996" y="2773048"/>
            <a:ext cx="7273003" cy="2923877"/>
          </a:xfrm>
          <a:prstGeom prst="rect">
            <a:avLst/>
          </a:prstGeom>
          <a:solidFill>
            <a:schemeClr val="bg1">
              <a:lumMod val="85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2400" b="1" dirty="0"/>
              <a:t>R code (graph):</a:t>
            </a:r>
          </a:p>
          <a:p>
            <a:r>
              <a:rPr lang="en-US" sz="1600" dirty="0" err="1">
                <a:latin typeface="Courier New" panose="02070309020205020404" pitchFamily="49" charset="0"/>
                <a:cs typeface="Courier New" panose="02070309020205020404" pitchFamily="49" charset="0"/>
              </a:rPr>
              <a:t>ggplot</a:t>
            </a:r>
            <a:r>
              <a:rPr lang="en-US" sz="1600" dirty="0">
                <a:latin typeface="Courier New" panose="02070309020205020404" pitchFamily="49" charset="0"/>
                <a:cs typeface="Courier New" panose="02070309020205020404" pitchFamily="49" charset="0"/>
              </a:rPr>
              <a:t>(</a:t>
            </a:r>
            <a:r>
              <a:rPr lang="en-US" sz="1600" dirty="0" err="1">
                <a:latin typeface="Courier New" panose="02070309020205020404" pitchFamily="49" charset="0"/>
                <a:cs typeface="Courier New" panose="02070309020205020404" pitchFamily="49" charset="0"/>
              </a:rPr>
              <a:t>TSData</a:t>
            </a:r>
            <a:r>
              <a:rPr lang="en-US" sz="1600" dirty="0">
                <a:latin typeface="Courier New" panose="02070309020205020404" pitchFamily="49" charset="0"/>
                <a:cs typeface="Courier New" panose="02070309020205020404" pitchFamily="49" charset="0"/>
              </a:rPr>
              <a:t>,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aes</a:t>
            </a:r>
            <a:r>
              <a:rPr lang="en-US" sz="1600" dirty="0">
                <a:latin typeface="Courier New" panose="02070309020205020404" pitchFamily="49" charset="0"/>
                <a:cs typeface="Courier New" panose="02070309020205020404" pitchFamily="49" charset="0"/>
              </a:rPr>
              <a:t>(x=danceability, y=</a:t>
            </a:r>
            <a:r>
              <a:rPr lang="en-US" sz="1600" dirty="0" err="1">
                <a:latin typeface="Courier New" panose="02070309020205020404" pitchFamily="49" charset="0"/>
                <a:cs typeface="Courier New" panose="02070309020205020404" pitchFamily="49" charset="0"/>
              </a:rPr>
              <a:t>album_name</a:t>
            </a:r>
            <a:r>
              <a:rPr lang="en-US" sz="1600" dirty="0">
                <a:latin typeface="Courier New" panose="02070309020205020404" pitchFamily="49" charset="0"/>
                <a:cs typeface="Courier New" panose="02070309020205020404" pitchFamily="49" charset="0"/>
              </a:rPr>
              <a:t>)) +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geom_boxplot</a:t>
            </a:r>
            <a:r>
              <a:rPr lang="en-US" sz="1600" dirty="0">
                <a:latin typeface="Courier New" panose="02070309020205020404" pitchFamily="49" charset="0"/>
                <a:cs typeface="Courier New" panose="02070309020205020404" pitchFamily="49" charset="0"/>
              </a:rPr>
              <a:t>(</a:t>
            </a:r>
            <a:r>
              <a:rPr lang="en-US" sz="1600" dirty="0" err="1">
                <a:latin typeface="Courier New" panose="02070309020205020404" pitchFamily="49" charset="0"/>
                <a:cs typeface="Courier New" panose="02070309020205020404" pitchFamily="49" charset="0"/>
              </a:rPr>
              <a:t>outlier.shape</a:t>
            </a:r>
            <a:r>
              <a:rPr lang="en-US" sz="1600" dirty="0">
                <a:latin typeface="Courier New" panose="02070309020205020404" pitchFamily="49" charset="0"/>
                <a:cs typeface="Courier New" panose="02070309020205020404" pitchFamily="49" charset="0"/>
              </a:rPr>
              <a:t> = NA) +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geom_point</a:t>
            </a:r>
            <a:r>
              <a:rPr lang="en-US" sz="1600" dirty="0">
                <a:latin typeface="Courier New" panose="02070309020205020404" pitchFamily="49" charset="0"/>
                <a:cs typeface="Courier New" panose="02070309020205020404" pitchFamily="49" charset="0"/>
              </a:rPr>
              <a:t>(color = "</a:t>
            </a:r>
            <a:r>
              <a:rPr lang="en-US" sz="1600" dirty="0" err="1">
                <a:latin typeface="Courier New" panose="02070309020205020404" pitchFamily="49" charset="0"/>
                <a:cs typeface="Courier New" panose="02070309020205020404" pitchFamily="49" charset="0"/>
              </a:rPr>
              <a:t>slateblue</a:t>
            </a:r>
            <a:r>
              <a:rPr lang="en-US" sz="1600" dirty="0">
                <a:latin typeface="Courier New" panose="02070309020205020404" pitchFamily="49" charset="0"/>
                <a:cs typeface="Courier New" panose="02070309020205020404" pitchFamily="49" charset="0"/>
              </a:rPr>
              <a:t>", </a:t>
            </a:r>
          </a:p>
          <a:p>
            <a:r>
              <a:rPr lang="en-US" sz="1600" dirty="0">
                <a:latin typeface="Courier New" panose="02070309020205020404" pitchFamily="49" charset="0"/>
                <a:cs typeface="Courier New" panose="02070309020205020404" pitchFamily="49" charset="0"/>
              </a:rPr>
              <a:t>    position = </a:t>
            </a:r>
            <a:r>
              <a:rPr lang="en-US" sz="1600" dirty="0" err="1">
                <a:latin typeface="Courier New" panose="02070309020205020404" pitchFamily="49" charset="0"/>
                <a:cs typeface="Courier New" panose="02070309020205020404" pitchFamily="49" charset="0"/>
              </a:rPr>
              <a:t>position_jitterdodge</a:t>
            </a:r>
            <a:r>
              <a:rPr lang="en-US" sz="1600" dirty="0">
                <a:latin typeface="Courier New" panose="02070309020205020404" pitchFamily="49" charset="0"/>
                <a:cs typeface="Courier New" panose="02070309020205020404" pitchFamily="49" charset="0"/>
              </a:rPr>
              <a:t>(</a:t>
            </a:r>
            <a:r>
              <a:rPr lang="en-US" sz="1600" dirty="0" err="1">
                <a:latin typeface="Courier New" panose="02070309020205020404" pitchFamily="49" charset="0"/>
                <a:cs typeface="Courier New" panose="02070309020205020404" pitchFamily="49" charset="0"/>
              </a:rPr>
              <a:t>jitter.width</a:t>
            </a:r>
            <a:r>
              <a:rPr lang="en-US" sz="1600" dirty="0">
                <a:latin typeface="Courier New" panose="02070309020205020404" pitchFamily="49" charset="0"/>
                <a:cs typeface="Courier New" panose="02070309020205020404" pitchFamily="49" charset="0"/>
              </a:rPr>
              <a:t> = 0.2,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dodge.width</a:t>
            </a:r>
            <a:r>
              <a:rPr lang="en-US" sz="1600" dirty="0">
                <a:latin typeface="Courier New" panose="02070309020205020404" pitchFamily="49" charset="0"/>
                <a:cs typeface="Courier New" panose="02070309020205020404" pitchFamily="49" charset="0"/>
              </a:rPr>
              <a:t> = 0.8),    </a:t>
            </a:r>
          </a:p>
          <a:p>
            <a:r>
              <a:rPr lang="en-US" sz="1600" dirty="0">
                <a:latin typeface="Courier New" panose="02070309020205020404" pitchFamily="49" charset="0"/>
                <a:cs typeface="Courier New" panose="02070309020205020404" pitchFamily="49" charset="0"/>
              </a:rPr>
              <a:t>    size = 1, alpha = 0.75) +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xlim</a:t>
            </a:r>
            <a:r>
              <a:rPr lang="en-US" sz="1600" dirty="0">
                <a:latin typeface="Courier New" panose="02070309020205020404" pitchFamily="49" charset="0"/>
                <a:cs typeface="Courier New" panose="02070309020205020404" pitchFamily="49" charset="0"/>
              </a:rPr>
              <a:t>(c(0, 1)) +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theme_classic</a:t>
            </a:r>
            <a:r>
              <a:rPr lang="en-US" sz="1600" dirty="0">
                <a:latin typeface="Courier New" panose="02070309020205020404" pitchFamily="49" charset="0"/>
                <a:cs typeface="Courier New" panose="02070309020205020404" pitchFamily="49" charset="0"/>
              </a:rPr>
              <a:t>() +  </a:t>
            </a:r>
          </a:p>
          <a:p>
            <a:r>
              <a:rPr lang="en-US" sz="1600" dirty="0">
                <a:latin typeface="Courier New" panose="02070309020205020404" pitchFamily="49" charset="0"/>
                <a:cs typeface="Courier New" panose="02070309020205020404" pitchFamily="49" charset="0"/>
              </a:rPr>
              <a:t>  theme(</a:t>
            </a:r>
            <a:r>
              <a:rPr lang="en-US" sz="1600" dirty="0" err="1">
                <a:latin typeface="Courier New" panose="02070309020205020404" pitchFamily="49" charset="0"/>
                <a:cs typeface="Courier New" panose="02070309020205020404" pitchFamily="49" charset="0"/>
              </a:rPr>
              <a:t>axis.title.y</a:t>
            </a:r>
            <a:r>
              <a:rPr lang="en-US" sz="1600" dirty="0">
                <a:latin typeface="Courier New" panose="02070309020205020404" pitchFamily="49" charset="0"/>
                <a:cs typeface="Courier New" panose="02070309020205020404" pitchFamily="49" charset="0"/>
              </a:rPr>
              <a:t> = </a:t>
            </a:r>
            <a:r>
              <a:rPr lang="en-US" sz="1600" dirty="0" err="1">
                <a:latin typeface="Courier New" panose="02070309020205020404" pitchFamily="49" charset="0"/>
                <a:cs typeface="Courier New" panose="02070309020205020404" pitchFamily="49" charset="0"/>
              </a:rPr>
              <a:t>element_blank</a:t>
            </a:r>
            <a:r>
              <a:rPr lang="en-US" sz="1600" dirty="0">
                <a:latin typeface="Courier New" panose="02070309020205020404" pitchFamily="49" charset="0"/>
                <a:cs typeface="Courier New" panose="02070309020205020404" pitchFamily="49" charset="0"/>
              </a:rPr>
              <a:t>())</a:t>
            </a:r>
          </a:p>
        </p:txBody>
      </p:sp>
      <p:pic>
        <p:nvPicPr>
          <p:cNvPr id="12" name="Picture 11">
            <a:extLst>
              <a:ext uri="{FF2B5EF4-FFF2-40B4-BE49-F238E27FC236}">
                <a16:creationId xmlns:a16="http://schemas.microsoft.com/office/drawing/2014/main" id="{852A7362-218E-1F5D-E4E3-23984205F39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06810" y="914400"/>
            <a:ext cx="2285190" cy="1828800"/>
          </a:xfrm>
          <a:prstGeom prst="rect">
            <a:avLst/>
          </a:prstGeom>
        </p:spPr>
      </p:pic>
      <p:sp>
        <p:nvSpPr>
          <p:cNvPr id="3" name="Slide Number Placeholder 2">
            <a:extLst>
              <a:ext uri="{FF2B5EF4-FFF2-40B4-BE49-F238E27FC236}">
                <a16:creationId xmlns:a16="http://schemas.microsoft.com/office/drawing/2014/main" id="{61CEC669-7DA7-7B96-1E32-30906E8B92E3}"/>
              </a:ext>
            </a:extLst>
          </p:cNvPr>
          <p:cNvSpPr>
            <a:spLocks noGrp="1"/>
          </p:cNvSpPr>
          <p:nvPr>
            <p:ph type="sldNum" sz="quarter" idx="12"/>
          </p:nvPr>
        </p:nvSpPr>
        <p:spPr>
          <a:xfrm>
            <a:off x="9448799" y="6492875"/>
            <a:ext cx="2743200" cy="365125"/>
          </a:xfrm>
        </p:spPr>
        <p:txBody>
          <a:bodyPr/>
          <a:lstStyle/>
          <a:p>
            <a:fld id="{1CD7194B-0F75-470B-8147-2A362AE0D5E6}" type="slidenum">
              <a:rPr lang="en-US" sz="1600" b="1" smtClean="0">
                <a:solidFill>
                  <a:schemeClr val="tx2">
                    <a:lumMod val="90000"/>
                    <a:lumOff val="10000"/>
                  </a:schemeClr>
                </a:solidFill>
              </a:rPr>
              <a:t>30</a:t>
            </a:fld>
            <a:endParaRPr lang="en-US" sz="1600" b="1" dirty="0">
              <a:solidFill>
                <a:schemeClr val="tx2">
                  <a:lumMod val="90000"/>
                  <a:lumOff val="10000"/>
                </a:schemeClr>
              </a:solidFill>
            </a:endParaRPr>
          </a:p>
        </p:txBody>
      </p:sp>
    </p:spTree>
    <p:extLst>
      <p:ext uri="{BB962C8B-B14F-4D97-AF65-F5344CB8AC3E}">
        <p14:creationId xmlns:p14="http://schemas.microsoft.com/office/powerpoint/2010/main" val="2253909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xit" presetSubtype="0" fill="hold" grpId="1" nodeType="withEffect">
                                  <p:stCondLst>
                                    <p:cond delay="0"/>
                                  </p:stCondLst>
                                  <p:childTnLst>
                                    <p:set>
                                      <p:cBhvr>
                                        <p:cTn id="12"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AD2F2-82BE-6644-0C0D-AEDD91C593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7603E5-0D5F-9615-B814-B0329AFE93B9}"/>
              </a:ext>
            </a:extLst>
          </p:cNvPr>
          <p:cNvSpPr>
            <a:spLocks noGrp="1"/>
          </p:cNvSpPr>
          <p:nvPr>
            <p:ph type="title"/>
          </p:nvPr>
        </p:nvSpPr>
        <p:spPr>
          <a:xfrm>
            <a:off x="0" y="0"/>
            <a:ext cx="12192000" cy="1121790"/>
          </a:xfrm>
          <a:solidFill>
            <a:schemeClr val="tx2">
              <a:lumMod val="90000"/>
              <a:lumOff val="10000"/>
            </a:schemeClr>
          </a:solidFill>
        </p:spPr>
        <p:txBody>
          <a:bodyPr>
            <a:normAutofit fontScale="90000"/>
          </a:bodyPr>
          <a:lstStyle/>
          <a:p>
            <a:r>
              <a:rPr lang="en-US" b="1" dirty="0">
                <a:solidFill>
                  <a:schemeClr val="bg1"/>
                </a:solidFill>
              </a:rPr>
              <a:t>    How does danceability of Taylor Swift tracks differ </a:t>
            </a:r>
            <a:br>
              <a:rPr lang="en-US" b="1" dirty="0">
                <a:solidFill>
                  <a:schemeClr val="bg1"/>
                </a:solidFill>
              </a:rPr>
            </a:br>
            <a:r>
              <a:rPr lang="en-US" b="1" dirty="0">
                <a:solidFill>
                  <a:schemeClr val="bg1"/>
                </a:solidFill>
              </a:rPr>
              <a:t>    between songs in major and minor keys?</a:t>
            </a:r>
          </a:p>
        </p:txBody>
      </p:sp>
      <p:pic>
        <p:nvPicPr>
          <p:cNvPr id="4" name="Picture 3">
            <a:extLst>
              <a:ext uri="{FF2B5EF4-FFF2-40B4-BE49-F238E27FC236}">
                <a16:creationId xmlns:a16="http://schemas.microsoft.com/office/drawing/2014/main" id="{91D39AAF-6BB3-344A-3B79-54ABC0530EEB}"/>
              </a:ext>
            </a:extLst>
          </p:cNvPr>
          <p:cNvPicPr>
            <a:picLocks noChangeAspect="1"/>
          </p:cNvPicPr>
          <p:nvPr/>
        </p:nvPicPr>
        <p:blipFill>
          <a:blip r:embed="rId3"/>
          <a:stretch>
            <a:fillRect/>
          </a:stretch>
        </p:blipFill>
        <p:spPr>
          <a:xfrm>
            <a:off x="6841" y="1121790"/>
            <a:ext cx="6532686" cy="5669280"/>
          </a:xfrm>
          <a:prstGeom prst="rect">
            <a:avLst/>
          </a:prstGeom>
        </p:spPr>
      </p:pic>
      <p:sp>
        <p:nvSpPr>
          <p:cNvPr id="5" name="Content Placeholder 2">
            <a:extLst>
              <a:ext uri="{FF2B5EF4-FFF2-40B4-BE49-F238E27FC236}">
                <a16:creationId xmlns:a16="http://schemas.microsoft.com/office/drawing/2014/main" id="{8FDC0037-7789-768B-DE3E-0827613871DA}"/>
              </a:ext>
            </a:extLst>
          </p:cNvPr>
          <p:cNvSpPr>
            <a:spLocks noGrp="1"/>
          </p:cNvSpPr>
          <p:nvPr>
            <p:ph idx="1"/>
          </p:nvPr>
        </p:nvSpPr>
        <p:spPr>
          <a:xfrm>
            <a:off x="6532686" y="4384400"/>
            <a:ext cx="4701309" cy="2105892"/>
          </a:xfrm>
        </p:spPr>
        <p:txBody>
          <a:bodyPr>
            <a:normAutofit/>
          </a:bodyPr>
          <a:lstStyle/>
          <a:p>
            <a:pPr>
              <a:buBlip>
                <a:blip>
                  <a:extLst>
                    <a:ext uri="{96DAC541-7B7A-43D3-8B79-37D633B846F1}">
                      <asvg:svgBlip xmlns:asvg="http://schemas.microsoft.com/office/drawing/2016/SVG/main" r:embed="rId4"/>
                    </a:ext>
                  </a:extLst>
                </a:blip>
              </a:buBlip>
            </a:pPr>
            <a:r>
              <a:rPr lang="en-US" dirty="0"/>
              <a:t>  x-axis range</a:t>
            </a:r>
          </a:p>
          <a:p>
            <a:pPr>
              <a:buBlip>
                <a:blip>
                  <a:extLst>
                    <a:ext uri="{96DAC541-7B7A-43D3-8B79-37D633B846F1}">
                      <asvg:svgBlip xmlns:asvg="http://schemas.microsoft.com/office/drawing/2016/SVG/main" r:embed="rId4"/>
                    </a:ext>
                  </a:extLst>
                </a:blip>
              </a:buBlip>
            </a:pPr>
            <a:r>
              <a:rPr lang="en-US" dirty="0"/>
              <a:t>  chart junk</a:t>
            </a:r>
          </a:p>
          <a:p>
            <a:pPr>
              <a:buBlip>
                <a:blip>
                  <a:extLst>
                    <a:ext uri="{96DAC541-7B7A-43D3-8B79-37D633B846F1}">
                      <asvg:svgBlip xmlns:asvg="http://schemas.microsoft.com/office/drawing/2016/SVG/main" r:embed="rId4"/>
                    </a:ext>
                  </a:extLst>
                </a:blip>
              </a:buBlip>
            </a:pPr>
            <a:r>
              <a:rPr lang="en-US" dirty="0"/>
              <a:t>  legend title</a:t>
            </a:r>
          </a:p>
        </p:txBody>
      </p:sp>
      <p:sp>
        <p:nvSpPr>
          <p:cNvPr id="8" name="TextBox 7">
            <a:extLst>
              <a:ext uri="{FF2B5EF4-FFF2-40B4-BE49-F238E27FC236}">
                <a16:creationId xmlns:a16="http://schemas.microsoft.com/office/drawing/2014/main" id="{292DD347-7F58-50B1-6CD2-A022C91223EB}"/>
              </a:ext>
            </a:extLst>
          </p:cNvPr>
          <p:cNvSpPr txBox="1"/>
          <p:nvPr/>
        </p:nvSpPr>
        <p:spPr>
          <a:xfrm>
            <a:off x="6497564" y="2527053"/>
            <a:ext cx="5659314" cy="1446550"/>
          </a:xfrm>
          <a:prstGeom prst="rect">
            <a:avLst/>
          </a:prstGeom>
          <a:solidFill>
            <a:schemeClr val="bg1">
              <a:lumMod val="85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2400" b="1" dirty="0"/>
              <a:t>R code:</a:t>
            </a:r>
          </a:p>
          <a:p>
            <a:r>
              <a:rPr lang="en-US" sz="1600" dirty="0" err="1">
                <a:latin typeface="Courier New" panose="02070309020205020404" pitchFamily="49" charset="0"/>
                <a:cs typeface="Courier New" panose="02070309020205020404" pitchFamily="49" charset="0"/>
              </a:rPr>
              <a:t>ggplot</a:t>
            </a:r>
            <a:r>
              <a:rPr lang="en-US" sz="1600" dirty="0">
                <a:latin typeface="Courier New" panose="02070309020205020404" pitchFamily="49" charset="0"/>
                <a:cs typeface="Courier New" panose="02070309020205020404" pitchFamily="49" charset="0"/>
              </a:rPr>
              <a:t>(</a:t>
            </a:r>
            <a:r>
              <a:rPr lang="en-US" sz="1600" dirty="0" err="1">
                <a:latin typeface="Courier New" panose="02070309020205020404" pitchFamily="49" charset="0"/>
                <a:cs typeface="Courier New" panose="02070309020205020404" pitchFamily="49" charset="0"/>
              </a:rPr>
              <a:t>TSData</a:t>
            </a:r>
            <a:r>
              <a:rPr lang="en-US" sz="1600" dirty="0">
                <a:latin typeface="Courier New" panose="02070309020205020404" pitchFamily="49" charset="0"/>
                <a:cs typeface="Courier New" panose="02070309020205020404" pitchFamily="49" charset="0"/>
              </a:rPr>
              <a:t>,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aes</a:t>
            </a:r>
            <a:r>
              <a:rPr lang="en-US" sz="1600" dirty="0">
                <a:latin typeface="Courier New" panose="02070309020205020404" pitchFamily="49" charset="0"/>
                <a:cs typeface="Courier New" panose="02070309020205020404" pitchFamily="49" charset="0"/>
              </a:rPr>
              <a:t>(x=danceability, fill = </a:t>
            </a:r>
            <a:r>
              <a:rPr lang="en-US" sz="1600" dirty="0" err="1">
                <a:latin typeface="Courier New" panose="02070309020205020404" pitchFamily="49" charset="0"/>
                <a:cs typeface="Courier New" panose="02070309020205020404" pitchFamily="49" charset="0"/>
              </a:rPr>
              <a:t>mode_name</a:t>
            </a:r>
            <a:r>
              <a:rPr lang="en-US" sz="1600" dirty="0">
                <a:latin typeface="Courier New" panose="02070309020205020404" pitchFamily="49" charset="0"/>
                <a:cs typeface="Courier New" panose="02070309020205020404" pitchFamily="49" charset="0"/>
              </a:rPr>
              <a:t>,                   </a:t>
            </a:r>
          </a:p>
          <a:p>
            <a:r>
              <a:rPr lang="en-US" sz="1600" dirty="0">
                <a:latin typeface="Courier New" panose="02070309020205020404" pitchFamily="49" charset="0"/>
                <a:cs typeface="Courier New" panose="02070309020205020404" pitchFamily="49" charset="0"/>
              </a:rPr>
              <a:t>           color=</a:t>
            </a:r>
            <a:r>
              <a:rPr lang="en-US" sz="1600" dirty="0" err="1">
                <a:latin typeface="Courier New" panose="02070309020205020404" pitchFamily="49" charset="0"/>
                <a:cs typeface="Courier New" panose="02070309020205020404" pitchFamily="49" charset="0"/>
              </a:rPr>
              <a:t>mode_name</a:t>
            </a:r>
            <a:r>
              <a:rPr lang="en-US" sz="1600" dirty="0">
                <a:latin typeface="Courier New" panose="02070309020205020404" pitchFamily="49" charset="0"/>
                <a:cs typeface="Courier New" panose="02070309020205020404" pitchFamily="49" charset="0"/>
              </a:rPr>
              <a:t>)) +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geom_density</a:t>
            </a:r>
            <a:r>
              <a:rPr lang="en-US" sz="1600" dirty="0">
                <a:latin typeface="Courier New" panose="02070309020205020404" pitchFamily="49" charset="0"/>
                <a:cs typeface="Courier New" panose="02070309020205020404" pitchFamily="49" charset="0"/>
              </a:rPr>
              <a:t>(alpha = 0.4, linewidth = 0.8)</a:t>
            </a:r>
          </a:p>
        </p:txBody>
      </p:sp>
      <p:pic>
        <p:nvPicPr>
          <p:cNvPr id="10" name="Picture 9">
            <a:extLst>
              <a:ext uri="{FF2B5EF4-FFF2-40B4-BE49-F238E27FC236}">
                <a16:creationId xmlns:a16="http://schemas.microsoft.com/office/drawing/2014/main" id="{AF57BC85-36C7-F847-A94D-883666524B4B}"/>
              </a:ext>
            </a:extLst>
          </p:cNvPr>
          <p:cNvPicPr>
            <a:picLocks noChangeAspect="1"/>
          </p:cNvPicPr>
          <p:nvPr/>
        </p:nvPicPr>
        <p:blipFill>
          <a:blip r:embed="rId5"/>
          <a:stretch>
            <a:fillRect/>
          </a:stretch>
        </p:blipFill>
        <p:spPr>
          <a:xfrm>
            <a:off x="5548344" y="1314763"/>
            <a:ext cx="1295581" cy="1019317"/>
          </a:xfrm>
          <a:prstGeom prst="rect">
            <a:avLst/>
          </a:prstGeom>
        </p:spPr>
      </p:pic>
      <p:sp>
        <p:nvSpPr>
          <p:cNvPr id="3" name="Slide Number Placeholder 2">
            <a:extLst>
              <a:ext uri="{FF2B5EF4-FFF2-40B4-BE49-F238E27FC236}">
                <a16:creationId xmlns:a16="http://schemas.microsoft.com/office/drawing/2014/main" id="{FCD886A2-BC6B-0988-AA98-E8B13000A323}"/>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31</a:t>
            </a:fld>
            <a:endParaRPr lang="en-US" sz="1600" b="1" dirty="0">
              <a:solidFill>
                <a:schemeClr val="tx2">
                  <a:lumMod val="90000"/>
                  <a:lumOff val="10000"/>
                </a:schemeClr>
              </a:solidFill>
            </a:endParaRPr>
          </a:p>
        </p:txBody>
      </p:sp>
    </p:spTree>
    <p:extLst>
      <p:ext uri="{BB962C8B-B14F-4D97-AF65-F5344CB8AC3E}">
        <p14:creationId xmlns:p14="http://schemas.microsoft.com/office/powerpoint/2010/main" val="1360727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6CA7E-C55D-99D6-5677-49D388C110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FFB70B-6E05-6515-B878-E69FDF1A7790}"/>
              </a:ext>
            </a:extLst>
          </p:cNvPr>
          <p:cNvSpPr>
            <a:spLocks noGrp="1"/>
          </p:cNvSpPr>
          <p:nvPr>
            <p:ph type="title"/>
          </p:nvPr>
        </p:nvSpPr>
        <p:spPr>
          <a:xfrm>
            <a:off x="0" y="0"/>
            <a:ext cx="12192000" cy="914400"/>
          </a:xfrm>
          <a:solidFill>
            <a:schemeClr val="tx2">
              <a:lumMod val="90000"/>
              <a:lumOff val="10000"/>
            </a:schemeClr>
          </a:solidFill>
        </p:spPr>
        <p:txBody>
          <a:bodyPr/>
          <a:lstStyle/>
          <a:p>
            <a:r>
              <a:rPr lang="en-US" b="1" dirty="0">
                <a:solidFill>
                  <a:schemeClr val="bg1"/>
                </a:solidFill>
              </a:rPr>
              <a:t>    Taylor Swift tracks:  Overlaid density plots</a:t>
            </a:r>
          </a:p>
        </p:txBody>
      </p:sp>
      <p:pic>
        <p:nvPicPr>
          <p:cNvPr id="5" name="Picture 4">
            <a:extLst>
              <a:ext uri="{FF2B5EF4-FFF2-40B4-BE49-F238E27FC236}">
                <a16:creationId xmlns:a16="http://schemas.microsoft.com/office/drawing/2014/main" id="{440D9DF2-4C76-055F-ED62-732EFCDD19C0}"/>
              </a:ext>
            </a:extLst>
          </p:cNvPr>
          <p:cNvPicPr>
            <a:picLocks noChangeAspect="1"/>
          </p:cNvPicPr>
          <p:nvPr/>
        </p:nvPicPr>
        <p:blipFill>
          <a:blip r:embed="rId2"/>
          <a:stretch>
            <a:fillRect/>
          </a:stretch>
        </p:blipFill>
        <p:spPr>
          <a:xfrm>
            <a:off x="83910" y="914400"/>
            <a:ext cx="6532686" cy="5669280"/>
          </a:xfrm>
          <a:prstGeom prst="rect">
            <a:avLst/>
          </a:prstGeom>
        </p:spPr>
      </p:pic>
      <p:pic>
        <p:nvPicPr>
          <p:cNvPr id="7" name="Picture 6">
            <a:extLst>
              <a:ext uri="{FF2B5EF4-FFF2-40B4-BE49-F238E27FC236}">
                <a16:creationId xmlns:a16="http://schemas.microsoft.com/office/drawing/2014/main" id="{1361DB0F-952D-EE0D-FE7F-AC9D72D1381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254512" y="914400"/>
            <a:ext cx="1256854" cy="1005840"/>
          </a:xfrm>
          <a:prstGeom prst="rect">
            <a:avLst/>
          </a:prstGeom>
        </p:spPr>
      </p:pic>
      <p:sp>
        <p:nvSpPr>
          <p:cNvPr id="10" name="TextBox 9">
            <a:extLst>
              <a:ext uri="{FF2B5EF4-FFF2-40B4-BE49-F238E27FC236}">
                <a16:creationId xmlns:a16="http://schemas.microsoft.com/office/drawing/2014/main" id="{3D068344-9D12-2870-5A38-C6BBC82107E6}"/>
              </a:ext>
            </a:extLst>
          </p:cNvPr>
          <p:cNvSpPr txBox="1"/>
          <p:nvPr/>
        </p:nvSpPr>
        <p:spPr>
          <a:xfrm>
            <a:off x="6588315" y="2902042"/>
            <a:ext cx="5575404" cy="3662541"/>
          </a:xfrm>
          <a:prstGeom prst="rect">
            <a:avLst/>
          </a:prstGeom>
          <a:solidFill>
            <a:schemeClr val="bg1">
              <a:lumMod val="85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2400" b="1" dirty="0"/>
              <a:t>R code:</a:t>
            </a:r>
          </a:p>
          <a:p>
            <a:r>
              <a:rPr lang="en-US" sz="1600" dirty="0" err="1">
                <a:latin typeface="Courier New" panose="02070309020205020404" pitchFamily="49" charset="0"/>
                <a:cs typeface="Courier New" panose="02070309020205020404" pitchFamily="49" charset="0"/>
              </a:rPr>
              <a:t>ggplot</a:t>
            </a:r>
            <a:r>
              <a:rPr lang="en-US" sz="1600" dirty="0">
                <a:latin typeface="Courier New" panose="02070309020205020404" pitchFamily="49" charset="0"/>
                <a:cs typeface="Courier New" panose="02070309020205020404" pitchFamily="49" charset="0"/>
              </a:rPr>
              <a:t>(</a:t>
            </a:r>
            <a:r>
              <a:rPr lang="en-US" sz="1600" dirty="0" err="1">
                <a:latin typeface="Courier New" panose="02070309020205020404" pitchFamily="49" charset="0"/>
                <a:cs typeface="Courier New" panose="02070309020205020404" pitchFamily="49" charset="0"/>
              </a:rPr>
              <a:t>TSData</a:t>
            </a:r>
            <a:r>
              <a:rPr lang="en-US" sz="1600" dirty="0">
                <a:latin typeface="Courier New" panose="02070309020205020404" pitchFamily="49" charset="0"/>
                <a:cs typeface="Courier New" panose="02070309020205020404" pitchFamily="49" charset="0"/>
              </a:rPr>
              <a:t>,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aes</a:t>
            </a:r>
            <a:r>
              <a:rPr lang="en-US" sz="1600" dirty="0">
                <a:latin typeface="Courier New" panose="02070309020205020404" pitchFamily="49" charset="0"/>
                <a:cs typeface="Courier New" panose="02070309020205020404" pitchFamily="49" charset="0"/>
              </a:rPr>
              <a:t>(x=danceability, </a:t>
            </a:r>
          </a:p>
          <a:p>
            <a:r>
              <a:rPr lang="en-US" sz="1600" dirty="0">
                <a:latin typeface="Courier New" panose="02070309020205020404" pitchFamily="49" charset="0"/>
                <a:cs typeface="Courier New" panose="02070309020205020404" pitchFamily="49" charset="0"/>
              </a:rPr>
              <a:t>           fill=</a:t>
            </a:r>
            <a:r>
              <a:rPr lang="en-US" sz="1600" dirty="0" err="1">
                <a:latin typeface="Courier New" panose="02070309020205020404" pitchFamily="49" charset="0"/>
                <a:cs typeface="Courier New" panose="02070309020205020404" pitchFamily="49" charset="0"/>
              </a:rPr>
              <a:t>mode_name</a:t>
            </a:r>
            <a:r>
              <a:rPr lang="en-US" sz="1600" dirty="0">
                <a:latin typeface="Courier New" panose="02070309020205020404" pitchFamily="49" charset="0"/>
                <a:cs typeface="Courier New" panose="02070309020205020404" pitchFamily="49" charset="0"/>
              </a:rPr>
              <a:t>,                    </a:t>
            </a:r>
          </a:p>
          <a:p>
            <a:r>
              <a:rPr lang="en-US" sz="1600" dirty="0">
                <a:latin typeface="Courier New" panose="02070309020205020404" pitchFamily="49" charset="0"/>
                <a:cs typeface="Courier New" panose="02070309020205020404" pitchFamily="49" charset="0"/>
              </a:rPr>
              <a:t>           color=</a:t>
            </a:r>
            <a:r>
              <a:rPr lang="en-US" sz="1600" dirty="0" err="1">
                <a:latin typeface="Courier New" panose="02070309020205020404" pitchFamily="49" charset="0"/>
                <a:cs typeface="Courier New" panose="02070309020205020404" pitchFamily="49" charset="0"/>
              </a:rPr>
              <a:t>mode_name</a:t>
            </a:r>
            <a:r>
              <a:rPr lang="en-US" sz="1600" dirty="0">
                <a:latin typeface="Courier New" panose="02070309020205020404" pitchFamily="49" charset="0"/>
                <a:cs typeface="Courier New" panose="02070309020205020404" pitchFamily="49" charset="0"/>
              </a:rPr>
              <a:t>)) +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geom_density</a:t>
            </a:r>
            <a:r>
              <a:rPr lang="en-US" sz="1600" dirty="0">
                <a:latin typeface="Courier New" panose="02070309020205020404" pitchFamily="49" charset="0"/>
                <a:cs typeface="Courier New" panose="02070309020205020404" pitchFamily="49" charset="0"/>
              </a:rPr>
              <a:t>(alpha=0.4, linewidth=0.8) +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scale_fill_manual</a:t>
            </a:r>
            <a:r>
              <a:rPr lang="en-US" sz="1600" dirty="0">
                <a:latin typeface="Courier New" panose="02070309020205020404" pitchFamily="49" charset="0"/>
                <a:cs typeface="Courier New" panose="02070309020205020404" pitchFamily="49" charset="0"/>
              </a:rPr>
              <a:t>(values=c(</a:t>
            </a:r>
          </a:p>
          <a:p>
            <a:r>
              <a:rPr lang="en-US" sz="1600" dirty="0">
                <a:latin typeface="Courier New" panose="02070309020205020404" pitchFamily="49" charset="0"/>
                <a:cs typeface="Courier New" panose="02070309020205020404" pitchFamily="49" charset="0"/>
              </a:rPr>
              <a:t>           "major" = "slateblue4", </a:t>
            </a:r>
          </a:p>
          <a:p>
            <a:r>
              <a:rPr lang="en-US" sz="1600" dirty="0">
                <a:latin typeface="Courier New" panose="02070309020205020404" pitchFamily="49" charset="0"/>
                <a:cs typeface="Courier New" panose="02070309020205020404" pitchFamily="49" charset="0"/>
              </a:rPr>
              <a:t>           "minor" = "gray")) +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scale_color_manual</a:t>
            </a:r>
            <a:r>
              <a:rPr lang="en-US" sz="1600" dirty="0">
                <a:latin typeface="Courier New" panose="02070309020205020404" pitchFamily="49" charset="0"/>
                <a:cs typeface="Courier New" panose="02070309020205020404" pitchFamily="49" charset="0"/>
              </a:rPr>
              <a:t>(values=c(</a:t>
            </a:r>
          </a:p>
          <a:p>
            <a:r>
              <a:rPr lang="en-US" sz="1600" dirty="0">
                <a:latin typeface="Courier New" panose="02070309020205020404" pitchFamily="49" charset="0"/>
                <a:cs typeface="Courier New" panose="02070309020205020404" pitchFamily="49" charset="0"/>
              </a:rPr>
              <a:t>           "major" = "</a:t>
            </a:r>
            <a:r>
              <a:rPr lang="en-US" sz="1600" dirty="0" err="1">
                <a:latin typeface="Courier New" panose="02070309020205020404" pitchFamily="49" charset="0"/>
                <a:cs typeface="Courier New" panose="02070309020205020404" pitchFamily="49" charset="0"/>
              </a:rPr>
              <a:t>slateblue</a:t>
            </a:r>
            <a:r>
              <a:rPr lang="en-US" sz="1600" dirty="0">
                <a:latin typeface="Courier New" panose="02070309020205020404" pitchFamily="49" charset="0"/>
                <a:cs typeface="Courier New" panose="02070309020205020404" pitchFamily="49" charset="0"/>
              </a:rPr>
              <a:t>", </a:t>
            </a:r>
          </a:p>
          <a:p>
            <a:r>
              <a:rPr lang="en-US" sz="1600" dirty="0">
                <a:latin typeface="Courier New" panose="02070309020205020404" pitchFamily="49" charset="0"/>
                <a:cs typeface="Courier New" panose="02070309020205020404" pitchFamily="49" charset="0"/>
              </a:rPr>
              <a:t>           "minor" = "</a:t>
            </a:r>
            <a:r>
              <a:rPr lang="en-US" sz="1600" dirty="0" err="1">
                <a:latin typeface="Courier New" panose="02070309020205020404" pitchFamily="49" charset="0"/>
                <a:cs typeface="Courier New" panose="02070309020205020404" pitchFamily="49" charset="0"/>
              </a:rPr>
              <a:t>lightgray</a:t>
            </a:r>
            <a:r>
              <a:rPr lang="en-US" sz="1600" dirty="0">
                <a:latin typeface="Courier New" panose="02070309020205020404" pitchFamily="49" charset="0"/>
                <a:cs typeface="Courier New" panose="02070309020205020404" pitchFamily="49" charset="0"/>
              </a:rPr>
              <a:t>")) +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xlim</a:t>
            </a:r>
            <a:r>
              <a:rPr lang="en-US" sz="1600" dirty="0">
                <a:latin typeface="Courier New" panose="02070309020205020404" pitchFamily="49" charset="0"/>
                <a:cs typeface="Courier New" panose="02070309020205020404" pitchFamily="49" charset="0"/>
              </a:rPr>
              <a:t>(c(0, 1)) +  </a:t>
            </a:r>
            <a:r>
              <a:rPr lang="en-US" sz="1600" dirty="0" err="1">
                <a:latin typeface="Courier New" panose="02070309020205020404" pitchFamily="49" charset="0"/>
                <a:cs typeface="Courier New" panose="02070309020205020404" pitchFamily="49" charset="0"/>
              </a:rPr>
              <a:t>theme_classic</a:t>
            </a:r>
            <a:r>
              <a:rPr lang="en-US" sz="1600" dirty="0">
                <a:latin typeface="Courier New" panose="02070309020205020404" pitchFamily="49" charset="0"/>
                <a:cs typeface="Courier New" panose="02070309020205020404" pitchFamily="49" charset="0"/>
              </a:rPr>
              <a:t>() +  </a:t>
            </a:r>
          </a:p>
          <a:p>
            <a:r>
              <a:rPr lang="en-US" sz="1600" dirty="0">
                <a:latin typeface="Courier New" panose="02070309020205020404" pitchFamily="49" charset="0"/>
                <a:cs typeface="Courier New" panose="02070309020205020404" pitchFamily="49" charset="0"/>
              </a:rPr>
              <a:t>  theme(</a:t>
            </a:r>
            <a:r>
              <a:rPr lang="en-US" sz="1600" dirty="0" err="1">
                <a:latin typeface="Courier New" panose="02070309020205020404" pitchFamily="49" charset="0"/>
                <a:cs typeface="Courier New" panose="02070309020205020404" pitchFamily="49" charset="0"/>
              </a:rPr>
              <a:t>legend.title</a:t>
            </a:r>
            <a:r>
              <a:rPr lang="en-US" sz="1600" dirty="0">
                <a:latin typeface="Courier New" panose="02070309020205020404" pitchFamily="49" charset="0"/>
                <a:cs typeface="Courier New" panose="02070309020205020404" pitchFamily="49" charset="0"/>
              </a:rPr>
              <a:t>=</a:t>
            </a:r>
            <a:r>
              <a:rPr lang="en-US" sz="1600" dirty="0" err="1">
                <a:latin typeface="Courier New" panose="02070309020205020404" pitchFamily="49" charset="0"/>
                <a:cs typeface="Courier New" panose="02070309020205020404" pitchFamily="49" charset="0"/>
              </a:rPr>
              <a:t>element_blank</a:t>
            </a:r>
            <a:r>
              <a:rPr lang="en-US" sz="1600" dirty="0">
                <a:latin typeface="Courier New" panose="02070309020205020404" pitchFamily="49" charset="0"/>
                <a:cs typeface="Courier New" panose="02070309020205020404" pitchFamily="49" charset="0"/>
              </a:rPr>
              <a:t>())</a:t>
            </a:r>
          </a:p>
        </p:txBody>
      </p:sp>
      <p:pic>
        <p:nvPicPr>
          <p:cNvPr id="11" name="Picture 10">
            <a:extLst>
              <a:ext uri="{FF2B5EF4-FFF2-40B4-BE49-F238E27FC236}">
                <a16:creationId xmlns:a16="http://schemas.microsoft.com/office/drawing/2014/main" id="{8EEB1832-F16F-5896-AF85-BB2897BF1234}"/>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0720873" y="1523843"/>
            <a:ext cx="1200346" cy="1280160"/>
          </a:xfrm>
          <a:prstGeom prst="rect">
            <a:avLst/>
          </a:prstGeom>
        </p:spPr>
      </p:pic>
      <p:pic>
        <p:nvPicPr>
          <p:cNvPr id="12" name="Picture 11">
            <a:extLst>
              <a:ext uri="{FF2B5EF4-FFF2-40B4-BE49-F238E27FC236}">
                <a16:creationId xmlns:a16="http://schemas.microsoft.com/office/drawing/2014/main" id="{582907F6-6391-DCFA-7046-ED429C2A844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22845" y="1523843"/>
            <a:ext cx="1422160" cy="1280160"/>
          </a:xfrm>
          <a:prstGeom prst="rect">
            <a:avLst/>
          </a:prstGeom>
        </p:spPr>
      </p:pic>
      <p:sp>
        <p:nvSpPr>
          <p:cNvPr id="3" name="Slide Number Placeholder 2">
            <a:extLst>
              <a:ext uri="{FF2B5EF4-FFF2-40B4-BE49-F238E27FC236}">
                <a16:creationId xmlns:a16="http://schemas.microsoft.com/office/drawing/2014/main" id="{DF108111-FD00-69D9-2FD5-8C687EC29E43}"/>
              </a:ext>
            </a:extLst>
          </p:cNvPr>
          <p:cNvSpPr>
            <a:spLocks noGrp="1"/>
          </p:cNvSpPr>
          <p:nvPr>
            <p:ph type="sldNum" sz="quarter" idx="12"/>
          </p:nvPr>
        </p:nvSpPr>
        <p:spPr>
          <a:xfrm>
            <a:off x="9448800" y="6480059"/>
            <a:ext cx="2743200" cy="365125"/>
          </a:xfrm>
        </p:spPr>
        <p:txBody>
          <a:bodyPr/>
          <a:lstStyle/>
          <a:p>
            <a:fld id="{1CD7194B-0F75-470B-8147-2A362AE0D5E6}" type="slidenum">
              <a:rPr lang="en-US" sz="1600" b="1" smtClean="0">
                <a:solidFill>
                  <a:schemeClr val="tx2">
                    <a:lumMod val="90000"/>
                    <a:lumOff val="10000"/>
                  </a:schemeClr>
                </a:solidFill>
              </a:rPr>
              <a:t>32</a:t>
            </a:fld>
            <a:endParaRPr lang="en-US" sz="1600" b="1">
              <a:solidFill>
                <a:schemeClr val="tx2">
                  <a:lumMod val="90000"/>
                  <a:lumOff val="10000"/>
                </a:schemeClr>
              </a:solidFill>
            </a:endParaRPr>
          </a:p>
        </p:txBody>
      </p:sp>
    </p:spTree>
    <p:extLst>
      <p:ext uri="{BB962C8B-B14F-4D97-AF65-F5344CB8AC3E}">
        <p14:creationId xmlns:p14="http://schemas.microsoft.com/office/powerpoint/2010/main" val="742061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CD45C-E22D-C26F-17EA-44F1D6ECD6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D20FBB-5CEB-73A5-8E96-DF3185C534D0}"/>
              </a:ext>
            </a:extLst>
          </p:cNvPr>
          <p:cNvSpPr>
            <a:spLocks noGrp="1"/>
          </p:cNvSpPr>
          <p:nvPr>
            <p:ph type="title"/>
          </p:nvPr>
        </p:nvSpPr>
        <p:spPr>
          <a:xfrm>
            <a:off x="0" y="0"/>
            <a:ext cx="12192000" cy="980388"/>
          </a:xfrm>
          <a:solidFill>
            <a:schemeClr val="tx2">
              <a:lumMod val="90000"/>
              <a:lumOff val="10000"/>
            </a:schemeClr>
          </a:solidFill>
        </p:spPr>
        <p:txBody>
          <a:bodyPr>
            <a:normAutofit fontScale="90000"/>
          </a:bodyPr>
          <a:lstStyle/>
          <a:p>
            <a:r>
              <a:rPr lang="en-US" b="1" dirty="0">
                <a:solidFill>
                  <a:schemeClr val="bg1"/>
                </a:solidFill>
              </a:rPr>
              <a:t>    Is there evidence of a linear relationship between </a:t>
            </a:r>
            <a:br>
              <a:rPr lang="en-US" b="1" dirty="0">
                <a:solidFill>
                  <a:schemeClr val="bg1"/>
                </a:solidFill>
              </a:rPr>
            </a:br>
            <a:r>
              <a:rPr lang="en-US" b="1" dirty="0">
                <a:solidFill>
                  <a:schemeClr val="bg1"/>
                </a:solidFill>
              </a:rPr>
              <a:t>    danceability and order within Taylor Swift track?</a:t>
            </a:r>
          </a:p>
        </p:txBody>
      </p:sp>
      <p:pic>
        <p:nvPicPr>
          <p:cNvPr id="4" name="Picture 3">
            <a:extLst>
              <a:ext uri="{FF2B5EF4-FFF2-40B4-BE49-F238E27FC236}">
                <a16:creationId xmlns:a16="http://schemas.microsoft.com/office/drawing/2014/main" id="{22E286B5-68B7-5258-6276-661EBCEFF880}"/>
              </a:ext>
            </a:extLst>
          </p:cNvPr>
          <p:cNvPicPr>
            <a:picLocks noChangeAspect="1"/>
          </p:cNvPicPr>
          <p:nvPr/>
        </p:nvPicPr>
        <p:blipFill>
          <a:blip r:embed="rId2"/>
          <a:stretch>
            <a:fillRect/>
          </a:stretch>
        </p:blipFill>
        <p:spPr>
          <a:xfrm>
            <a:off x="0" y="980388"/>
            <a:ext cx="6532686" cy="5669280"/>
          </a:xfrm>
          <a:prstGeom prst="rect">
            <a:avLst/>
          </a:prstGeom>
        </p:spPr>
      </p:pic>
      <p:pic>
        <p:nvPicPr>
          <p:cNvPr id="6" name="Picture 5">
            <a:extLst>
              <a:ext uri="{FF2B5EF4-FFF2-40B4-BE49-F238E27FC236}">
                <a16:creationId xmlns:a16="http://schemas.microsoft.com/office/drawing/2014/main" id="{05BE4ECB-7524-318F-82CA-CD49CDA2169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84553" y="1071828"/>
            <a:ext cx="1828800" cy="1828800"/>
          </a:xfrm>
          <a:prstGeom prst="rect">
            <a:avLst/>
          </a:prstGeom>
        </p:spPr>
      </p:pic>
      <p:sp>
        <p:nvSpPr>
          <p:cNvPr id="7" name="TextBox 6">
            <a:extLst>
              <a:ext uri="{FF2B5EF4-FFF2-40B4-BE49-F238E27FC236}">
                <a16:creationId xmlns:a16="http://schemas.microsoft.com/office/drawing/2014/main" id="{4999FA23-DC2F-901E-03BE-74DD4EF056D3}"/>
              </a:ext>
            </a:extLst>
          </p:cNvPr>
          <p:cNvSpPr txBox="1"/>
          <p:nvPr/>
        </p:nvSpPr>
        <p:spPr>
          <a:xfrm>
            <a:off x="6504405" y="2900628"/>
            <a:ext cx="5659314" cy="1446550"/>
          </a:xfrm>
          <a:prstGeom prst="rect">
            <a:avLst/>
          </a:prstGeom>
          <a:solidFill>
            <a:schemeClr val="bg1">
              <a:lumMod val="85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2400" b="1" dirty="0"/>
              <a:t>R code:</a:t>
            </a:r>
          </a:p>
          <a:p>
            <a:r>
              <a:rPr lang="en-US" sz="1600" dirty="0" err="1">
                <a:latin typeface="Courier New" panose="02070309020205020404" pitchFamily="49" charset="0"/>
                <a:cs typeface="Courier New" panose="02070309020205020404" pitchFamily="49" charset="0"/>
              </a:rPr>
              <a:t>ggplot</a:t>
            </a:r>
            <a:r>
              <a:rPr lang="en-US" sz="1600" dirty="0">
                <a:latin typeface="Courier New" panose="02070309020205020404" pitchFamily="49" charset="0"/>
                <a:cs typeface="Courier New" panose="02070309020205020404" pitchFamily="49" charset="0"/>
              </a:rPr>
              <a:t>(</a:t>
            </a:r>
            <a:r>
              <a:rPr lang="en-US" sz="1600" dirty="0" err="1">
                <a:latin typeface="Courier New" panose="02070309020205020404" pitchFamily="49" charset="0"/>
                <a:cs typeface="Courier New" panose="02070309020205020404" pitchFamily="49" charset="0"/>
              </a:rPr>
              <a:t>TSData</a:t>
            </a:r>
            <a:r>
              <a:rPr lang="en-US" sz="1600" dirty="0">
                <a:latin typeface="Courier New" panose="02070309020205020404" pitchFamily="49" charset="0"/>
                <a:cs typeface="Courier New" panose="02070309020205020404" pitchFamily="49" charset="0"/>
              </a:rPr>
              <a:t>,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aes</a:t>
            </a:r>
            <a:r>
              <a:rPr lang="en-US" sz="1600" dirty="0">
                <a:latin typeface="Courier New" panose="02070309020205020404" pitchFamily="49" charset="0"/>
                <a:cs typeface="Courier New" panose="02070309020205020404" pitchFamily="49" charset="0"/>
              </a:rPr>
              <a:t>(y = danceability, </a:t>
            </a:r>
          </a:p>
          <a:p>
            <a:r>
              <a:rPr lang="en-US" sz="1600" dirty="0">
                <a:latin typeface="Courier New" panose="02070309020205020404" pitchFamily="49" charset="0"/>
                <a:cs typeface="Courier New" panose="02070309020205020404" pitchFamily="49" charset="0"/>
              </a:rPr>
              <a:t>           x = </a:t>
            </a:r>
            <a:r>
              <a:rPr lang="en-US" sz="1600" dirty="0" err="1">
                <a:latin typeface="Courier New" panose="02070309020205020404" pitchFamily="49" charset="0"/>
                <a:cs typeface="Courier New" panose="02070309020205020404" pitchFamily="49" charset="0"/>
              </a:rPr>
              <a:t>track_number</a:t>
            </a:r>
            <a:r>
              <a:rPr lang="en-US" sz="1600" dirty="0">
                <a:latin typeface="Courier New" panose="02070309020205020404" pitchFamily="49" charset="0"/>
                <a:cs typeface="Courier New" panose="02070309020205020404" pitchFamily="49" charset="0"/>
              </a:rPr>
              <a:t>)) +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geom_point</a:t>
            </a:r>
            <a:r>
              <a:rPr lang="en-US" sz="1600" dirty="0">
                <a:latin typeface="Courier New" panose="02070309020205020404" pitchFamily="49" charset="0"/>
                <a:cs typeface="Courier New" panose="02070309020205020404" pitchFamily="49" charset="0"/>
              </a:rPr>
              <a:t>()</a:t>
            </a:r>
          </a:p>
        </p:txBody>
      </p:sp>
      <p:sp>
        <p:nvSpPr>
          <p:cNvPr id="8" name="Content Placeholder 2">
            <a:extLst>
              <a:ext uri="{FF2B5EF4-FFF2-40B4-BE49-F238E27FC236}">
                <a16:creationId xmlns:a16="http://schemas.microsoft.com/office/drawing/2014/main" id="{F3732700-5395-7344-9526-3FAC923AA595}"/>
              </a:ext>
            </a:extLst>
          </p:cNvPr>
          <p:cNvSpPr>
            <a:spLocks noGrp="1"/>
          </p:cNvSpPr>
          <p:nvPr>
            <p:ph idx="1"/>
          </p:nvPr>
        </p:nvSpPr>
        <p:spPr>
          <a:xfrm>
            <a:off x="6933041" y="4639480"/>
            <a:ext cx="4701309" cy="1649634"/>
          </a:xfrm>
        </p:spPr>
        <p:txBody>
          <a:bodyPr>
            <a:normAutofit fontScale="92500" lnSpcReduction="20000"/>
          </a:bodyPr>
          <a:lstStyle/>
          <a:p>
            <a:pPr>
              <a:buBlip>
                <a:blip>
                  <a:extLst>
                    <a:ext uri="{96DAC541-7B7A-43D3-8B79-37D633B846F1}">
                      <asvg:svgBlip xmlns:asvg="http://schemas.microsoft.com/office/drawing/2016/SVG/main" r:embed="rId4"/>
                    </a:ext>
                  </a:extLst>
                </a:blip>
              </a:buBlip>
            </a:pPr>
            <a:r>
              <a:rPr lang="en-US" dirty="0"/>
              <a:t>  overplotting</a:t>
            </a:r>
          </a:p>
          <a:p>
            <a:pPr>
              <a:buBlip>
                <a:blip>
                  <a:extLst>
                    <a:ext uri="{96DAC541-7B7A-43D3-8B79-37D633B846F1}">
                      <asvg:svgBlip xmlns:asvg="http://schemas.microsoft.com/office/drawing/2016/SVG/main" r:embed="rId4"/>
                    </a:ext>
                  </a:extLst>
                </a:blip>
              </a:buBlip>
            </a:pPr>
            <a:r>
              <a:rPr lang="en-US" dirty="0"/>
              <a:t>  x-axis range/tick marks</a:t>
            </a:r>
          </a:p>
          <a:p>
            <a:pPr>
              <a:buBlip>
                <a:blip>
                  <a:extLst>
                    <a:ext uri="{96DAC541-7B7A-43D3-8B79-37D633B846F1}">
                      <asvg:svgBlip xmlns:asvg="http://schemas.microsoft.com/office/drawing/2016/SVG/main" r:embed="rId4"/>
                    </a:ext>
                  </a:extLst>
                </a:blip>
              </a:buBlip>
            </a:pPr>
            <a:r>
              <a:rPr lang="en-US" dirty="0"/>
              <a:t>  chart junk</a:t>
            </a:r>
          </a:p>
          <a:p>
            <a:pPr>
              <a:buBlip>
                <a:blip>
                  <a:extLst>
                    <a:ext uri="{96DAC541-7B7A-43D3-8B79-37D633B846F1}">
                      <asvg:svgBlip xmlns:asvg="http://schemas.microsoft.com/office/drawing/2016/SVG/main" r:embed="rId4"/>
                    </a:ext>
                  </a:extLst>
                </a:blip>
              </a:buBlip>
            </a:pPr>
            <a:r>
              <a:rPr lang="en-US" dirty="0"/>
              <a:t>  missing linear visualization</a:t>
            </a:r>
          </a:p>
        </p:txBody>
      </p:sp>
      <p:sp>
        <p:nvSpPr>
          <p:cNvPr id="3" name="Slide Number Placeholder 2">
            <a:extLst>
              <a:ext uri="{FF2B5EF4-FFF2-40B4-BE49-F238E27FC236}">
                <a16:creationId xmlns:a16="http://schemas.microsoft.com/office/drawing/2014/main" id="{64CEBD52-2BD9-3623-D395-FAE169E94483}"/>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33</a:t>
            </a:fld>
            <a:endParaRPr lang="en-US" sz="1600" b="1" dirty="0">
              <a:solidFill>
                <a:schemeClr val="tx2">
                  <a:lumMod val="90000"/>
                  <a:lumOff val="10000"/>
                </a:schemeClr>
              </a:solidFill>
            </a:endParaRPr>
          </a:p>
        </p:txBody>
      </p:sp>
    </p:spTree>
    <p:extLst>
      <p:ext uri="{BB962C8B-B14F-4D97-AF65-F5344CB8AC3E}">
        <p14:creationId xmlns:p14="http://schemas.microsoft.com/office/powerpoint/2010/main" val="3418684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A676C-94AC-E901-91BF-7E2CBBACD5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A9838E-2D88-E677-F7AA-70A778F2CEDE}"/>
              </a:ext>
            </a:extLst>
          </p:cNvPr>
          <p:cNvSpPr>
            <a:spLocks noGrp="1"/>
          </p:cNvSpPr>
          <p:nvPr>
            <p:ph type="title"/>
          </p:nvPr>
        </p:nvSpPr>
        <p:spPr>
          <a:xfrm>
            <a:off x="0" y="0"/>
            <a:ext cx="12192000" cy="914400"/>
          </a:xfrm>
          <a:solidFill>
            <a:schemeClr val="tx2">
              <a:lumMod val="90000"/>
              <a:lumOff val="10000"/>
            </a:schemeClr>
          </a:solidFill>
        </p:spPr>
        <p:txBody>
          <a:bodyPr/>
          <a:lstStyle/>
          <a:p>
            <a:r>
              <a:rPr lang="en-US" b="1" dirty="0">
                <a:solidFill>
                  <a:schemeClr val="bg1"/>
                </a:solidFill>
              </a:rPr>
              <a:t>    Taylor Swift tracks:  Scatterplot</a:t>
            </a:r>
          </a:p>
        </p:txBody>
      </p:sp>
      <p:pic>
        <p:nvPicPr>
          <p:cNvPr id="5" name="Picture 4">
            <a:extLst>
              <a:ext uri="{FF2B5EF4-FFF2-40B4-BE49-F238E27FC236}">
                <a16:creationId xmlns:a16="http://schemas.microsoft.com/office/drawing/2014/main" id="{E28F0BAC-DA36-1FC5-AC6C-017833B55421}"/>
              </a:ext>
            </a:extLst>
          </p:cNvPr>
          <p:cNvPicPr>
            <a:picLocks noChangeAspect="1"/>
          </p:cNvPicPr>
          <p:nvPr/>
        </p:nvPicPr>
        <p:blipFill>
          <a:blip r:embed="rId2"/>
          <a:stretch>
            <a:fillRect/>
          </a:stretch>
        </p:blipFill>
        <p:spPr>
          <a:xfrm>
            <a:off x="0" y="914400"/>
            <a:ext cx="6532686" cy="5669280"/>
          </a:xfrm>
          <a:prstGeom prst="rect">
            <a:avLst/>
          </a:prstGeom>
        </p:spPr>
      </p:pic>
      <p:pic>
        <p:nvPicPr>
          <p:cNvPr id="7" name="Picture 6">
            <a:extLst>
              <a:ext uri="{FF2B5EF4-FFF2-40B4-BE49-F238E27FC236}">
                <a16:creationId xmlns:a16="http://schemas.microsoft.com/office/drawing/2014/main" id="{32138C87-59C4-8AA5-0152-BB0541A1E1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80423" y="998538"/>
            <a:ext cx="2285190" cy="1828800"/>
          </a:xfrm>
          <a:prstGeom prst="rect">
            <a:avLst/>
          </a:prstGeom>
        </p:spPr>
      </p:pic>
      <p:sp>
        <p:nvSpPr>
          <p:cNvPr id="8" name="TextBox 7">
            <a:extLst>
              <a:ext uri="{FF2B5EF4-FFF2-40B4-BE49-F238E27FC236}">
                <a16:creationId xmlns:a16="http://schemas.microsoft.com/office/drawing/2014/main" id="{2ABEA059-3FEB-E798-CE17-DFF75D07158E}"/>
              </a:ext>
            </a:extLst>
          </p:cNvPr>
          <p:cNvSpPr txBox="1"/>
          <p:nvPr/>
        </p:nvSpPr>
        <p:spPr>
          <a:xfrm>
            <a:off x="6454038" y="2911476"/>
            <a:ext cx="5737961" cy="2677656"/>
          </a:xfrm>
          <a:prstGeom prst="rect">
            <a:avLst/>
          </a:prstGeom>
          <a:solidFill>
            <a:schemeClr val="bg1">
              <a:lumMod val="85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2400" b="1" dirty="0"/>
              <a:t>R code:</a:t>
            </a:r>
          </a:p>
          <a:p>
            <a:r>
              <a:rPr lang="en-US" sz="1600" dirty="0" err="1">
                <a:latin typeface="Courier New" panose="02070309020205020404" pitchFamily="49" charset="0"/>
                <a:cs typeface="Courier New" panose="02070309020205020404" pitchFamily="49" charset="0"/>
              </a:rPr>
              <a:t>ggplot</a:t>
            </a:r>
            <a:r>
              <a:rPr lang="en-US" sz="1600" dirty="0">
                <a:latin typeface="Courier New" panose="02070309020205020404" pitchFamily="49" charset="0"/>
                <a:cs typeface="Courier New" panose="02070309020205020404" pitchFamily="49" charset="0"/>
              </a:rPr>
              <a:t>(</a:t>
            </a:r>
            <a:r>
              <a:rPr lang="en-US" sz="1600" dirty="0" err="1">
                <a:latin typeface="Courier New" panose="02070309020205020404" pitchFamily="49" charset="0"/>
                <a:cs typeface="Courier New" panose="02070309020205020404" pitchFamily="49" charset="0"/>
              </a:rPr>
              <a:t>TSData</a:t>
            </a:r>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aes</a:t>
            </a:r>
            <a:r>
              <a:rPr lang="en-US" sz="1600" dirty="0">
                <a:latin typeface="Courier New" panose="02070309020205020404" pitchFamily="49" charset="0"/>
                <a:cs typeface="Courier New" panose="02070309020205020404" pitchFamily="49" charset="0"/>
              </a:rPr>
              <a:t>(y = danceability, </a:t>
            </a:r>
          </a:p>
          <a:p>
            <a:r>
              <a:rPr lang="en-US" sz="1600" dirty="0">
                <a:latin typeface="Courier New" panose="02070309020205020404" pitchFamily="49" charset="0"/>
                <a:cs typeface="Courier New" panose="02070309020205020404" pitchFamily="49" charset="0"/>
              </a:rPr>
              <a:t>                   x = </a:t>
            </a:r>
            <a:r>
              <a:rPr lang="en-US" sz="1600" dirty="0" err="1">
                <a:latin typeface="Courier New" panose="02070309020205020404" pitchFamily="49" charset="0"/>
                <a:cs typeface="Courier New" panose="02070309020205020404" pitchFamily="49" charset="0"/>
              </a:rPr>
              <a:t>track_number</a:t>
            </a:r>
            <a:r>
              <a:rPr lang="en-US" sz="1600" dirty="0">
                <a:latin typeface="Courier New" panose="02070309020205020404" pitchFamily="49" charset="0"/>
                <a:cs typeface="Courier New" panose="02070309020205020404" pitchFamily="49" charset="0"/>
              </a:rPr>
              <a:t>)) +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geom_point</a:t>
            </a:r>
            <a:r>
              <a:rPr lang="en-US" sz="1600" dirty="0">
                <a:latin typeface="Courier New" panose="02070309020205020404" pitchFamily="49" charset="0"/>
                <a:cs typeface="Courier New" panose="02070309020205020404" pitchFamily="49" charset="0"/>
              </a:rPr>
              <a:t>(color = "</a:t>
            </a:r>
            <a:r>
              <a:rPr lang="en-US" sz="1600" dirty="0" err="1">
                <a:latin typeface="Courier New" panose="02070309020205020404" pitchFamily="49" charset="0"/>
                <a:cs typeface="Courier New" panose="02070309020205020404" pitchFamily="49" charset="0"/>
              </a:rPr>
              <a:t>darkgray</a:t>
            </a:r>
            <a:r>
              <a:rPr lang="en-US" sz="1600" dirty="0">
                <a:latin typeface="Courier New" panose="02070309020205020404" pitchFamily="49" charset="0"/>
                <a:cs typeface="Courier New" panose="02070309020205020404" pitchFamily="49" charset="0"/>
              </a:rPr>
              <a:t>") +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geom_jitter</a:t>
            </a:r>
            <a:r>
              <a:rPr lang="en-US" sz="1600" dirty="0">
                <a:latin typeface="Courier New" panose="02070309020205020404" pitchFamily="49" charset="0"/>
                <a:cs typeface="Courier New" panose="02070309020205020404" pitchFamily="49" charset="0"/>
              </a:rPr>
              <a:t>(color = "</a:t>
            </a:r>
            <a:r>
              <a:rPr lang="en-US" sz="1600" dirty="0" err="1">
                <a:latin typeface="Courier New" panose="02070309020205020404" pitchFamily="49" charset="0"/>
                <a:cs typeface="Courier New" panose="02070309020205020404" pitchFamily="49" charset="0"/>
              </a:rPr>
              <a:t>darkgray</a:t>
            </a:r>
            <a:r>
              <a:rPr lang="en-US" sz="1600" dirty="0">
                <a:latin typeface="Courier New" panose="02070309020205020404" pitchFamily="49" charset="0"/>
                <a:cs typeface="Courier New" panose="02070309020205020404" pitchFamily="49" charset="0"/>
              </a:rPr>
              <a:t>") +  </a:t>
            </a:r>
          </a:p>
          <a:p>
            <a:r>
              <a:rPr lang="en-US" sz="1600" dirty="0">
                <a:latin typeface="Courier New" panose="02070309020205020404" pitchFamily="49" charset="0"/>
                <a:cs typeface="Courier New" panose="02070309020205020404" pitchFamily="49" charset="0"/>
              </a:rPr>
              <a:t>  labs(x = "Track Number") +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scale_x_continuous</a:t>
            </a:r>
            <a:r>
              <a:rPr lang="en-US" sz="1600" dirty="0">
                <a:latin typeface="Courier New" panose="02070309020205020404" pitchFamily="49" charset="0"/>
                <a:cs typeface="Courier New" panose="02070309020205020404" pitchFamily="49" charset="0"/>
              </a:rPr>
              <a:t>(breaks=seq(1,31, by=3))+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geom_smooth</a:t>
            </a:r>
            <a:r>
              <a:rPr lang="en-US" sz="1600" dirty="0">
                <a:latin typeface="Courier New" panose="02070309020205020404" pitchFamily="49" charset="0"/>
                <a:cs typeface="Courier New" panose="02070309020205020404" pitchFamily="49" charset="0"/>
              </a:rPr>
              <a:t>(method = "</a:t>
            </a:r>
            <a:r>
              <a:rPr lang="en-US" sz="1600" dirty="0" err="1">
                <a:latin typeface="Courier New" panose="02070309020205020404" pitchFamily="49" charset="0"/>
                <a:cs typeface="Courier New" panose="02070309020205020404" pitchFamily="49" charset="0"/>
              </a:rPr>
              <a:t>lm</a:t>
            </a:r>
            <a:r>
              <a:rPr lang="en-US" sz="1600" dirty="0">
                <a:latin typeface="Courier New" panose="02070309020205020404" pitchFamily="49" charset="0"/>
                <a:cs typeface="Courier New" panose="02070309020205020404" pitchFamily="49" charset="0"/>
              </a:rPr>
              <a:t>", se = FALSE, </a:t>
            </a:r>
          </a:p>
          <a:p>
            <a:r>
              <a:rPr lang="en-US" sz="1600" dirty="0">
                <a:latin typeface="Courier New" panose="02070309020205020404" pitchFamily="49" charset="0"/>
                <a:cs typeface="Courier New" panose="02070309020205020404" pitchFamily="49" charset="0"/>
              </a:rPr>
              <a:t>              color="</a:t>
            </a:r>
            <a:r>
              <a:rPr lang="en-US" sz="1600" dirty="0" err="1">
                <a:latin typeface="Courier New" panose="02070309020205020404" pitchFamily="49" charset="0"/>
                <a:cs typeface="Courier New" panose="02070309020205020404" pitchFamily="49" charset="0"/>
              </a:rPr>
              <a:t>slateblue</a:t>
            </a:r>
            <a:r>
              <a:rPr lang="en-US" sz="1600" dirty="0">
                <a:latin typeface="Courier New" panose="02070309020205020404" pitchFamily="49" charset="0"/>
                <a:cs typeface="Courier New" panose="02070309020205020404" pitchFamily="49" charset="0"/>
              </a:rPr>
              <a:t>")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theme_bw</a:t>
            </a:r>
            <a:r>
              <a:rPr lang="en-US" sz="1600" dirty="0">
                <a:latin typeface="Courier New" panose="02070309020205020404" pitchFamily="49" charset="0"/>
                <a:cs typeface="Courier New" panose="02070309020205020404" pitchFamily="49" charset="0"/>
              </a:rPr>
              <a:t>() </a:t>
            </a:r>
          </a:p>
        </p:txBody>
      </p:sp>
      <p:sp>
        <p:nvSpPr>
          <p:cNvPr id="3" name="Slide Number Placeholder 2">
            <a:extLst>
              <a:ext uri="{FF2B5EF4-FFF2-40B4-BE49-F238E27FC236}">
                <a16:creationId xmlns:a16="http://schemas.microsoft.com/office/drawing/2014/main" id="{C5B01DFB-8E9C-5578-8679-4E75D36F5BFB}"/>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34</a:t>
            </a:fld>
            <a:endParaRPr lang="en-US" sz="1600" b="1" dirty="0">
              <a:solidFill>
                <a:schemeClr val="tx2">
                  <a:lumMod val="90000"/>
                  <a:lumOff val="10000"/>
                </a:schemeClr>
              </a:solidFill>
            </a:endParaRPr>
          </a:p>
        </p:txBody>
      </p:sp>
    </p:spTree>
    <p:extLst>
      <p:ext uri="{BB962C8B-B14F-4D97-AF65-F5344CB8AC3E}">
        <p14:creationId xmlns:p14="http://schemas.microsoft.com/office/powerpoint/2010/main" val="1183264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5D05A-43E4-BE05-D1E6-AD2419B8BB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C1486C-67DE-4FDC-984C-B5BB0F4E0896}"/>
              </a:ext>
            </a:extLst>
          </p:cNvPr>
          <p:cNvSpPr>
            <a:spLocks noGrp="1"/>
          </p:cNvSpPr>
          <p:nvPr>
            <p:ph type="title"/>
          </p:nvPr>
        </p:nvSpPr>
        <p:spPr>
          <a:xfrm>
            <a:off x="0" y="0"/>
            <a:ext cx="12192000" cy="914400"/>
          </a:xfrm>
          <a:solidFill>
            <a:schemeClr val="tx2">
              <a:lumMod val="90000"/>
              <a:lumOff val="10000"/>
            </a:schemeClr>
          </a:solidFill>
        </p:spPr>
        <p:txBody>
          <a:bodyPr/>
          <a:lstStyle/>
          <a:p>
            <a:r>
              <a:rPr lang="en-US" b="1" dirty="0">
                <a:solidFill>
                  <a:schemeClr val="bg1"/>
                </a:solidFill>
              </a:rPr>
              <a:t>    Some references for ggplot2</a:t>
            </a:r>
          </a:p>
        </p:txBody>
      </p:sp>
      <p:sp>
        <p:nvSpPr>
          <p:cNvPr id="3" name="Content Placeholder 2">
            <a:extLst>
              <a:ext uri="{FF2B5EF4-FFF2-40B4-BE49-F238E27FC236}">
                <a16:creationId xmlns:a16="http://schemas.microsoft.com/office/drawing/2014/main" id="{6CBC7C7F-D123-8AB1-3867-C0A7DD2E88EE}"/>
              </a:ext>
            </a:extLst>
          </p:cNvPr>
          <p:cNvSpPr>
            <a:spLocks noGrp="1"/>
          </p:cNvSpPr>
          <p:nvPr>
            <p:ph idx="1"/>
          </p:nvPr>
        </p:nvSpPr>
        <p:spPr>
          <a:xfrm>
            <a:off x="602530" y="914400"/>
            <a:ext cx="10515600" cy="4351338"/>
          </a:xfrm>
        </p:spPr>
        <p:txBody>
          <a:bodyPr/>
          <a:lstStyle/>
          <a:p>
            <a:pPr marL="0" indent="0">
              <a:buNone/>
            </a:pPr>
            <a:r>
              <a:rPr lang="en-US" dirty="0"/>
              <a:t>R for Data Science (2e)</a:t>
            </a:r>
          </a:p>
          <a:p>
            <a:r>
              <a:rPr lang="en-US" sz="2400" dirty="0"/>
              <a:t>Gentle/quick introduction</a:t>
            </a:r>
          </a:p>
          <a:p>
            <a:r>
              <a:rPr lang="en-US" sz="2400" dirty="0">
                <a:hlinkClick r:id="rId2"/>
              </a:rPr>
              <a:t>Section on visualization</a:t>
            </a:r>
            <a:endParaRPr lang="en-US" sz="2400" dirty="0"/>
          </a:p>
        </p:txBody>
      </p:sp>
      <p:pic>
        <p:nvPicPr>
          <p:cNvPr id="4" name="Picture 3">
            <a:hlinkClick r:id="rId3"/>
            <a:extLst>
              <a:ext uri="{FF2B5EF4-FFF2-40B4-BE49-F238E27FC236}">
                <a16:creationId xmlns:a16="http://schemas.microsoft.com/office/drawing/2014/main" id="{E58268B6-072E-7798-D874-D745A089389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2530" y="2522538"/>
            <a:ext cx="2787807" cy="3657600"/>
          </a:xfrm>
          <a:prstGeom prst="rect">
            <a:avLst/>
          </a:prstGeom>
        </p:spPr>
      </p:pic>
      <p:pic>
        <p:nvPicPr>
          <p:cNvPr id="5" name="Picture 4">
            <a:hlinkClick r:id="rId5"/>
            <a:extLst>
              <a:ext uri="{FF2B5EF4-FFF2-40B4-BE49-F238E27FC236}">
                <a16:creationId xmlns:a16="http://schemas.microsoft.com/office/drawing/2014/main" id="{BD865BAD-AD4A-A56D-864C-479263A8BD0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778170" y="2522538"/>
            <a:ext cx="2414260" cy="3657600"/>
          </a:xfrm>
          <a:prstGeom prst="rect">
            <a:avLst/>
          </a:prstGeom>
        </p:spPr>
      </p:pic>
      <p:sp>
        <p:nvSpPr>
          <p:cNvPr id="6" name="TextBox 5">
            <a:extLst>
              <a:ext uri="{FF2B5EF4-FFF2-40B4-BE49-F238E27FC236}">
                <a16:creationId xmlns:a16="http://schemas.microsoft.com/office/drawing/2014/main" id="{905EAB11-B061-D811-DF51-96BCE25F26E8}"/>
              </a:ext>
            </a:extLst>
          </p:cNvPr>
          <p:cNvSpPr txBox="1"/>
          <p:nvPr/>
        </p:nvSpPr>
        <p:spPr>
          <a:xfrm>
            <a:off x="4778170" y="914400"/>
            <a:ext cx="7418894" cy="969496"/>
          </a:xfrm>
          <a:prstGeom prst="rect">
            <a:avLst/>
          </a:prstGeom>
          <a:noFill/>
        </p:spPr>
        <p:txBody>
          <a:bodyPr wrap="square" rtlCol="0">
            <a:spAutoFit/>
          </a:bodyPr>
          <a:lstStyle/>
          <a:p>
            <a:r>
              <a:rPr lang="en-US" sz="2800" dirty="0"/>
              <a:t>ggplot2: Elegant Graphics for Data Analysis (3e)</a:t>
            </a:r>
          </a:p>
          <a:p>
            <a:pPr marL="227013" indent="-227013">
              <a:spcBef>
                <a:spcPts val="600"/>
              </a:spcBef>
              <a:buFont typeface="Arial" panose="020B0604020202020204" pitchFamily="34" charset="0"/>
              <a:buChar char="•"/>
            </a:pPr>
            <a:r>
              <a:rPr lang="en-US" sz="2400" dirty="0"/>
              <a:t>Technical/in-depth</a:t>
            </a:r>
          </a:p>
        </p:txBody>
      </p:sp>
      <p:sp>
        <p:nvSpPr>
          <p:cNvPr id="7" name="Slide Number Placeholder 6">
            <a:extLst>
              <a:ext uri="{FF2B5EF4-FFF2-40B4-BE49-F238E27FC236}">
                <a16:creationId xmlns:a16="http://schemas.microsoft.com/office/drawing/2014/main" id="{9003A37D-8860-095D-5E28-E3C5C99DDBFA}"/>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35</a:t>
            </a:fld>
            <a:endParaRPr lang="en-US" sz="1600" b="1" dirty="0">
              <a:solidFill>
                <a:schemeClr val="tx2">
                  <a:lumMod val="90000"/>
                  <a:lumOff val="10000"/>
                </a:schemeClr>
              </a:solidFill>
            </a:endParaRPr>
          </a:p>
        </p:txBody>
      </p:sp>
    </p:spTree>
    <p:extLst>
      <p:ext uri="{BB962C8B-B14F-4D97-AF65-F5344CB8AC3E}">
        <p14:creationId xmlns:p14="http://schemas.microsoft.com/office/powerpoint/2010/main" val="35276418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9A15BB-12ED-2E67-74C3-D05FEC0816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CEA23C-CF4A-C3AC-C323-23A6BD041162}"/>
              </a:ext>
            </a:extLst>
          </p:cNvPr>
          <p:cNvSpPr>
            <a:spLocks noGrp="1"/>
          </p:cNvSpPr>
          <p:nvPr>
            <p:ph type="title"/>
          </p:nvPr>
        </p:nvSpPr>
        <p:spPr>
          <a:xfrm>
            <a:off x="0" y="0"/>
            <a:ext cx="12192000" cy="6857999"/>
          </a:xfrm>
          <a:solidFill>
            <a:schemeClr val="tx2">
              <a:lumMod val="90000"/>
              <a:lumOff val="10000"/>
            </a:schemeClr>
          </a:solidFill>
        </p:spPr>
        <p:txBody>
          <a:bodyPr>
            <a:normAutofit/>
          </a:bodyPr>
          <a:lstStyle/>
          <a:p>
            <a:pPr algn="ctr" defTabSz="911225">
              <a:tabLst>
                <a:tab pos="10972800" algn="l"/>
              </a:tabLst>
            </a:pPr>
            <a:r>
              <a:rPr lang="en-US" b="1" dirty="0">
                <a:solidFill>
                  <a:schemeClr val="bg1"/>
                </a:solidFill>
              </a:rPr>
              <a:t>Putting It All Together</a:t>
            </a:r>
            <a:br>
              <a:rPr lang="en-US" dirty="0">
                <a:solidFill>
                  <a:schemeClr val="bg1"/>
                </a:solidFill>
              </a:rPr>
            </a:br>
            <a:endParaRPr lang="en-US" dirty="0">
              <a:solidFill>
                <a:schemeClr val="bg1"/>
              </a:solidFill>
            </a:endParaRPr>
          </a:p>
        </p:txBody>
      </p:sp>
      <p:sp>
        <p:nvSpPr>
          <p:cNvPr id="5" name="TextBox 4">
            <a:extLst>
              <a:ext uri="{FF2B5EF4-FFF2-40B4-BE49-F238E27FC236}">
                <a16:creationId xmlns:a16="http://schemas.microsoft.com/office/drawing/2014/main" id="{985C8E7A-4A18-91CE-22CB-942BF7EBE66B}"/>
              </a:ext>
            </a:extLst>
          </p:cNvPr>
          <p:cNvSpPr txBox="1"/>
          <p:nvPr/>
        </p:nvSpPr>
        <p:spPr>
          <a:xfrm>
            <a:off x="8493551" y="6099143"/>
            <a:ext cx="3698449" cy="461665"/>
          </a:xfrm>
          <a:prstGeom prst="rect">
            <a:avLst/>
          </a:prstGeom>
          <a:noFill/>
        </p:spPr>
        <p:txBody>
          <a:bodyPr wrap="square" rtlCol="0">
            <a:spAutoFit/>
          </a:bodyPr>
          <a:lstStyle/>
          <a:p>
            <a:r>
              <a:rPr lang="en-US" sz="2400" dirty="0">
                <a:solidFill>
                  <a:srgbClr val="FFC000"/>
                </a:solidFill>
                <a:hlinkClick r:id="rId2" action="ppaction://hlinksldjump">
                  <a:extLst>
                    <a:ext uri="{A12FA001-AC4F-418D-AE19-62706E023703}">
                      <ahyp:hlinkClr xmlns:ahyp="http://schemas.microsoft.com/office/drawing/2018/hyperlinkcolor" val="tx"/>
                    </a:ext>
                  </a:extLst>
                </a:hlinkClick>
              </a:rPr>
              <a:t>Additional Data Example</a:t>
            </a:r>
            <a:endParaRPr lang="en-US" sz="2400" dirty="0">
              <a:solidFill>
                <a:srgbClr val="FFC000"/>
              </a:solidFill>
            </a:endParaRPr>
          </a:p>
        </p:txBody>
      </p:sp>
      <p:sp>
        <p:nvSpPr>
          <p:cNvPr id="6" name="Slide Number Placeholder 5">
            <a:extLst>
              <a:ext uri="{FF2B5EF4-FFF2-40B4-BE49-F238E27FC236}">
                <a16:creationId xmlns:a16="http://schemas.microsoft.com/office/drawing/2014/main" id="{AA83E81D-6665-02B2-17B3-1E8FCF67A0DC}"/>
              </a:ext>
            </a:extLst>
          </p:cNvPr>
          <p:cNvSpPr>
            <a:spLocks noGrp="1"/>
          </p:cNvSpPr>
          <p:nvPr>
            <p:ph type="sldNum" sz="quarter" idx="12"/>
          </p:nvPr>
        </p:nvSpPr>
        <p:spPr>
          <a:xfrm>
            <a:off x="9448800" y="6492874"/>
            <a:ext cx="2743200" cy="365125"/>
          </a:xfrm>
        </p:spPr>
        <p:txBody>
          <a:bodyPr/>
          <a:lstStyle/>
          <a:p>
            <a:fld id="{1CD7194B-0F75-470B-8147-2A362AE0D5E6}" type="slidenum">
              <a:rPr lang="en-US" sz="1600" b="1" smtClean="0">
                <a:solidFill>
                  <a:schemeClr val="tx2">
                    <a:lumMod val="90000"/>
                    <a:lumOff val="10000"/>
                  </a:schemeClr>
                </a:solidFill>
              </a:rPr>
              <a:t>36</a:t>
            </a:fld>
            <a:endParaRPr lang="en-US" sz="1600" b="1" dirty="0">
              <a:solidFill>
                <a:schemeClr val="tx2">
                  <a:lumMod val="90000"/>
                  <a:lumOff val="10000"/>
                </a:schemeClr>
              </a:solidFill>
            </a:endParaRPr>
          </a:p>
        </p:txBody>
      </p:sp>
    </p:spTree>
    <p:extLst>
      <p:ext uri="{BB962C8B-B14F-4D97-AF65-F5344CB8AC3E}">
        <p14:creationId xmlns:p14="http://schemas.microsoft.com/office/powerpoint/2010/main" val="32501725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6E6A1-3804-FCE1-92BE-C6B51EC4A7F2}"/>
              </a:ext>
            </a:extLst>
          </p:cNvPr>
          <p:cNvSpPr>
            <a:spLocks noGrp="1"/>
          </p:cNvSpPr>
          <p:nvPr>
            <p:ph type="title"/>
          </p:nvPr>
        </p:nvSpPr>
        <p:spPr>
          <a:xfrm>
            <a:off x="0" y="0"/>
            <a:ext cx="12192000" cy="914400"/>
          </a:xfrm>
          <a:solidFill>
            <a:schemeClr val="tx2">
              <a:lumMod val="90000"/>
              <a:lumOff val="10000"/>
            </a:schemeClr>
          </a:solidFill>
        </p:spPr>
        <p:txBody>
          <a:bodyPr/>
          <a:lstStyle/>
          <a:p>
            <a:r>
              <a:rPr lang="en-US" b="1" dirty="0">
                <a:solidFill>
                  <a:schemeClr val="bg1"/>
                </a:solidFill>
              </a:rPr>
              <a:t>    Summary</a:t>
            </a:r>
          </a:p>
        </p:txBody>
      </p:sp>
      <p:sp>
        <p:nvSpPr>
          <p:cNvPr id="3" name="Content Placeholder 2">
            <a:extLst>
              <a:ext uri="{FF2B5EF4-FFF2-40B4-BE49-F238E27FC236}">
                <a16:creationId xmlns:a16="http://schemas.microsoft.com/office/drawing/2014/main" id="{E5455140-3938-092B-C1F0-F39E9B4E9AB3}"/>
              </a:ext>
            </a:extLst>
          </p:cNvPr>
          <p:cNvSpPr>
            <a:spLocks noGrp="1"/>
          </p:cNvSpPr>
          <p:nvPr>
            <p:ph idx="1"/>
          </p:nvPr>
        </p:nvSpPr>
        <p:spPr>
          <a:xfrm>
            <a:off x="838200" y="1187776"/>
            <a:ext cx="10515600" cy="5288437"/>
          </a:xfrm>
        </p:spPr>
        <p:txBody>
          <a:bodyPr>
            <a:normAutofit/>
          </a:bodyPr>
          <a:lstStyle/>
          <a:p>
            <a:pPr marL="514350" indent="-514350">
              <a:buFont typeface="+mj-lt"/>
              <a:buAutoNum type="arabicPeriod"/>
            </a:pPr>
            <a:r>
              <a:rPr lang="en-US" dirty="0"/>
              <a:t>Use the three laws of effective visual communication to help build informative graphs.  Use these to identify bad, misleading graphs.</a:t>
            </a:r>
          </a:p>
          <a:p>
            <a:pPr marL="971550" lvl="1" indent="-514350">
              <a:buFont typeface="+mj-lt"/>
              <a:buAutoNum type="alphaLcParenR"/>
            </a:pPr>
            <a:r>
              <a:rPr lang="en-US" dirty="0"/>
              <a:t>Have a clear purpose</a:t>
            </a:r>
          </a:p>
          <a:p>
            <a:pPr marL="971550" lvl="1" indent="-514350">
              <a:buFont typeface="+mj-lt"/>
              <a:buAutoNum type="alphaLcParenR"/>
            </a:pPr>
            <a:r>
              <a:rPr lang="en-US" dirty="0"/>
              <a:t>Show the data clearly</a:t>
            </a:r>
          </a:p>
          <a:p>
            <a:pPr marL="971550" lvl="1" indent="-514350">
              <a:buFont typeface="+mj-lt"/>
              <a:buAutoNum type="alphaLcParenR"/>
            </a:pPr>
            <a:r>
              <a:rPr lang="en-US" dirty="0"/>
              <a:t>Make the message obvious</a:t>
            </a:r>
          </a:p>
          <a:p>
            <a:pPr marL="514350" indent="-514350">
              <a:buFont typeface="+mj-lt"/>
              <a:buAutoNum type="arabicPeriod"/>
            </a:pPr>
            <a:r>
              <a:rPr lang="en-US" dirty="0"/>
              <a:t>Consider accessibility of the graphic to be inclusive of all audience types.</a:t>
            </a:r>
          </a:p>
          <a:p>
            <a:pPr marL="514350" indent="-514350">
              <a:buFont typeface="+mj-lt"/>
              <a:buAutoNum type="arabicPeriod"/>
            </a:pPr>
            <a:r>
              <a:rPr lang="en-US" dirty="0"/>
              <a:t>We used the three laws to help identify misleading and uninformative aspects of some published charts.</a:t>
            </a:r>
          </a:p>
          <a:p>
            <a:pPr marL="514350" indent="-514350">
              <a:buFont typeface="+mj-lt"/>
              <a:buAutoNum type="arabicPeriod"/>
            </a:pPr>
            <a:r>
              <a:rPr lang="en-US" dirty="0"/>
              <a:t>We used the three laws to improve default graphs generated from a real dataset.</a:t>
            </a:r>
          </a:p>
        </p:txBody>
      </p:sp>
      <p:sp>
        <p:nvSpPr>
          <p:cNvPr id="5" name="Slide Number Placeholder 4">
            <a:extLst>
              <a:ext uri="{FF2B5EF4-FFF2-40B4-BE49-F238E27FC236}">
                <a16:creationId xmlns:a16="http://schemas.microsoft.com/office/drawing/2014/main" id="{87A8D321-3A3B-AD7A-1D64-77417FDBE0D5}"/>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37</a:t>
            </a:fld>
            <a:endParaRPr lang="en-US" sz="1600" b="1" dirty="0">
              <a:solidFill>
                <a:schemeClr val="tx2">
                  <a:lumMod val="90000"/>
                  <a:lumOff val="10000"/>
                </a:schemeClr>
              </a:solidFill>
            </a:endParaRPr>
          </a:p>
        </p:txBody>
      </p:sp>
    </p:spTree>
    <p:extLst>
      <p:ext uri="{BB962C8B-B14F-4D97-AF65-F5344CB8AC3E}">
        <p14:creationId xmlns:p14="http://schemas.microsoft.com/office/powerpoint/2010/main" val="113778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95B0D-55C8-7CCE-0C8A-E1979E6D45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3AED65-E30C-704C-6B2D-5C09964EB94F}"/>
              </a:ext>
            </a:extLst>
          </p:cNvPr>
          <p:cNvSpPr>
            <a:spLocks noGrp="1"/>
          </p:cNvSpPr>
          <p:nvPr>
            <p:ph type="title"/>
          </p:nvPr>
        </p:nvSpPr>
        <p:spPr>
          <a:xfrm>
            <a:off x="0" y="0"/>
            <a:ext cx="12192000" cy="6857999"/>
          </a:xfrm>
          <a:solidFill>
            <a:schemeClr val="tx2">
              <a:lumMod val="90000"/>
              <a:lumOff val="10000"/>
            </a:schemeClr>
          </a:solidFill>
        </p:spPr>
        <p:txBody>
          <a:bodyPr>
            <a:normAutofit/>
          </a:bodyPr>
          <a:lstStyle/>
          <a:p>
            <a:pPr algn="ctr" defTabSz="911225">
              <a:tabLst>
                <a:tab pos="10972800" algn="l"/>
              </a:tabLst>
            </a:pPr>
            <a:r>
              <a:rPr lang="en-US" b="1" dirty="0">
                <a:solidFill>
                  <a:schemeClr val="bg1"/>
                </a:solidFill>
              </a:rPr>
              <a:t>Thank you!</a:t>
            </a:r>
            <a:br>
              <a:rPr lang="en-US" dirty="0">
                <a:solidFill>
                  <a:schemeClr val="bg1"/>
                </a:solidFill>
              </a:rPr>
            </a:br>
            <a:r>
              <a:rPr lang="en-US" sz="3200" b="1" dirty="0">
                <a:solidFill>
                  <a:srgbClr val="FFC000"/>
                </a:solidFill>
              </a:rPr>
              <a:t>Contact:  Megan Heyman (elegacy14@gmail.com)</a:t>
            </a:r>
            <a:br>
              <a:rPr lang="en-US" sz="3200" b="1" dirty="0">
                <a:solidFill>
                  <a:srgbClr val="FFC000"/>
                </a:solidFill>
              </a:rPr>
            </a:br>
            <a:br>
              <a:rPr lang="en-US" sz="3200" dirty="0">
                <a:solidFill>
                  <a:schemeClr val="bg1"/>
                </a:solidFill>
              </a:rPr>
            </a:br>
            <a:r>
              <a:rPr lang="en-US" sz="3200" dirty="0">
                <a:solidFill>
                  <a:schemeClr val="bg1"/>
                </a:solidFill>
              </a:rPr>
              <a:t>These slides, the referenced R code, and </a:t>
            </a:r>
            <a:br>
              <a:rPr lang="en-US" sz="3200" dirty="0">
                <a:solidFill>
                  <a:schemeClr val="bg1"/>
                </a:solidFill>
              </a:rPr>
            </a:br>
            <a:r>
              <a:rPr lang="en-US" sz="3200" dirty="0">
                <a:solidFill>
                  <a:schemeClr val="bg1"/>
                </a:solidFill>
              </a:rPr>
              <a:t>additional dataset can be found here:</a:t>
            </a:r>
            <a:br>
              <a:rPr lang="en-US" sz="3200" dirty="0">
                <a:solidFill>
                  <a:schemeClr val="bg1"/>
                </a:solidFill>
              </a:rPr>
            </a:br>
            <a:endParaRPr lang="en-US" dirty="0">
              <a:solidFill>
                <a:schemeClr val="bg1"/>
              </a:solidFill>
            </a:endParaRPr>
          </a:p>
        </p:txBody>
      </p:sp>
      <p:sp>
        <p:nvSpPr>
          <p:cNvPr id="3" name="Slide Number Placeholder 2">
            <a:extLst>
              <a:ext uri="{FF2B5EF4-FFF2-40B4-BE49-F238E27FC236}">
                <a16:creationId xmlns:a16="http://schemas.microsoft.com/office/drawing/2014/main" id="{3282143F-C9FE-3DDB-4427-C477FD6B3745}"/>
              </a:ext>
            </a:extLst>
          </p:cNvPr>
          <p:cNvSpPr>
            <a:spLocks noGrp="1"/>
          </p:cNvSpPr>
          <p:nvPr>
            <p:ph type="sldNum" sz="quarter" idx="12"/>
          </p:nvPr>
        </p:nvSpPr>
        <p:spPr>
          <a:xfrm>
            <a:off x="9448800" y="6492874"/>
            <a:ext cx="2743200" cy="365125"/>
          </a:xfrm>
        </p:spPr>
        <p:txBody>
          <a:bodyPr/>
          <a:lstStyle/>
          <a:p>
            <a:fld id="{1CD7194B-0F75-470B-8147-2A362AE0D5E6}" type="slidenum">
              <a:rPr lang="en-US" sz="1600" b="1" smtClean="0">
                <a:solidFill>
                  <a:schemeClr val="tx2">
                    <a:lumMod val="90000"/>
                    <a:lumOff val="10000"/>
                  </a:schemeClr>
                </a:solidFill>
              </a:rPr>
              <a:t>38</a:t>
            </a:fld>
            <a:endParaRPr lang="en-US" sz="1600" b="1" dirty="0">
              <a:solidFill>
                <a:schemeClr val="tx2">
                  <a:lumMod val="90000"/>
                  <a:lumOff val="10000"/>
                </a:schemeClr>
              </a:solidFill>
            </a:endParaRPr>
          </a:p>
        </p:txBody>
      </p:sp>
      <p:sp>
        <p:nvSpPr>
          <p:cNvPr id="5" name="TextBox 4">
            <a:extLst>
              <a:ext uri="{FF2B5EF4-FFF2-40B4-BE49-F238E27FC236}">
                <a16:creationId xmlns:a16="http://schemas.microsoft.com/office/drawing/2014/main" id="{9E0B80CC-7561-3BDD-503A-0D2017638B1F}"/>
              </a:ext>
            </a:extLst>
          </p:cNvPr>
          <p:cNvSpPr txBox="1"/>
          <p:nvPr/>
        </p:nvSpPr>
        <p:spPr>
          <a:xfrm>
            <a:off x="838200" y="5080000"/>
            <a:ext cx="10605656" cy="830997"/>
          </a:xfrm>
          <a:prstGeom prst="rect">
            <a:avLst/>
          </a:prstGeom>
          <a:noFill/>
        </p:spPr>
        <p:txBody>
          <a:bodyPr wrap="square" rtlCol="0">
            <a:spAutoFit/>
          </a:bodyPr>
          <a:lstStyle/>
          <a:p>
            <a:r>
              <a:rPr lang="en-US" sz="2400" dirty="0">
                <a:solidFill>
                  <a:schemeClr val="bg1"/>
                </a:solidFill>
              </a:rPr>
              <a:t>These slides and the associated example code and data can be found here:</a:t>
            </a:r>
          </a:p>
          <a:p>
            <a:r>
              <a:rPr lang="en-US" sz="2400" dirty="0">
                <a:solidFill>
                  <a:schemeClr val="bg1"/>
                </a:solidFill>
                <a:hlinkClick r:id="rId2">
                  <a:extLst>
                    <a:ext uri="{A12FA001-AC4F-418D-AE19-62706E023703}">
                      <ahyp:hlinkClr xmlns:ahyp="http://schemas.microsoft.com/office/drawing/2018/hyperlinkcolor" val="tx"/>
                    </a:ext>
                  </a:extLst>
                </a:hlinkClick>
              </a:rPr>
              <a:t>https://meganheyman.github.io/</a:t>
            </a:r>
            <a:r>
              <a:rPr lang="en-US" sz="2400" dirty="0">
                <a:solidFill>
                  <a:schemeClr val="bg1"/>
                </a:solidFill>
              </a:rPr>
              <a:t> </a:t>
            </a:r>
          </a:p>
        </p:txBody>
      </p:sp>
      <p:pic>
        <p:nvPicPr>
          <p:cNvPr id="7" name="Picture 6">
            <a:extLst>
              <a:ext uri="{FF2B5EF4-FFF2-40B4-BE49-F238E27FC236}">
                <a16:creationId xmlns:a16="http://schemas.microsoft.com/office/drawing/2014/main" id="{4C5C6AD1-1CFE-FCBE-2530-19C3BF290D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7360" y="5503018"/>
            <a:ext cx="1097280" cy="1097280"/>
          </a:xfrm>
          <a:prstGeom prst="rect">
            <a:avLst/>
          </a:prstGeom>
        </p:spPr>
      </p:pic>
    </p:spTree>
    <p:extLst>
      <p:ext uri="{BB962C8B-B14F-4D97-AF65-F5344CB8AC3E}">
        <p14:creationId xmlns:p14="http://schemas.microsoft.com/office/powerpoint/2010/main" val="23794155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5A7EC2-8D77-047B-266E-C05DCC1C05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AC84BF-6C53-B300-CF3F-DC385D09CE8C}"/>
              </a:ext>
            </a:extLst>
          </p:cNvPr>
          <p:cNvSpPr>
            <a:spLocks noGrp="1"/>
          </p:cNvSpPr>
          <p:nvPr>
            <p:ph type="title"/>
          </p:nvPr>
        </p:nvSpPr>
        <p:spPr>
          <a:xfrm>
            <a:off x="0" y="0"/>
            <a:ext cx="12192000" cy="6857999"/>
          </a:xfrm>
          <a:solidFill>
            <a:schemeClr val="tx2">
              <a:lumMod val="90000"/>
              <a:lumOff val="10000"/>
            </a:schemeClr>
          </a:solidFill>
        </p:spPr>
        <p:txBody>
          <a:bodyPr>
            <a:normAutofit/>
          </a:bodyPr>
          <a:lstStyle/>
          <a:p>
            <a:pPr algn="ctr" defTabSz="911225">
              <a:tabLst>
                <a:tab pos="10972800" algn="l"/>
              </a:tabLst>
            </a:pPr>
            <a:r>
              <a:rPr lang="en-US" b="1" dirty="0">
                <a:solidFill>
                  <a:schemeClr val="bg1"/>
                </a:solidFill>
              </a:rPr>
              <a:t>Guidelines for Creating Tables</a:t>
            </a:r>
            <a:br>
              <a:rPr lang="en-US" dirty="0">
                <a:solidFill>
                  <a:schemeClr val="bg1"/>
                </a:solidFill>
              </a:rPr>
            </a:br>
            <a:br>
              <a:rPr lang="en-US" dirty="0">
                <a:solidFill>
                  <a:schemeClr val="bg1"/>
                </a:solidFill>
              </a:rPr>
            </a:br>
            <a:r>
              <a:rPr lang="en-US" sz="3200" dirty="0">
                <a:solidFill>
                  <a:schemeClr val="bg1"/>
                </a:solidFill>
              </a:rPr>
              <a:t>Sometimes it is better to display the information using a table.</a:t>
            </a:r>
            <a:endParaRPr lang="en-US" dirty="0">
              <a:solidFill>
                <a:schemeClr val="bg1"/>
              </a:solidFill>
            </a:endParaRPr>
          </a:p>
        </p:txBody>
      </p:sp>
      <p:sp>
        <p:nvSpPr>
          <p:cNvPr id="3" name="Slide Number Placeholder 2">
            <a:extLst>
              <a:ext uri="{FF2B5EF4-FFF2-40B4-BE49-F238E27FC236}">
                <a16:creationId xmlns:a16="http://schemas.microsoft.com/office/drawing/2014/main" id="{074EBA5F-F266-2181-14C8-8BD84A7F1CD5}"/>
              </a:ext>
            </a:extLst>
          </p:cNvPr>
          <p:cNvSpPr>
            <a:spLocks noGrp="1"/>
          </p:cNvSpPr>
          <p:nvPr>
            <p:ph type="sldNum" sz="quarter" idx="12"/>
          </p:nvPr>
        </p:nvSpPr>
        <p:spPr>
          <a:xfrm>
            <a:off x="9448800" y="6492874"/>
            <a:ext cx="2743200" cy="365125"/>
          </a:xfrm>
        </p:spPr>
        <p:txBody>
          <a:bodyPr/>
          <a:lstStyle/>
          <a:p>
            <a:fld id="{1CD7194B-0F75-470B-8147-2A362AE0D5E6}" type="slidenum">
              <a:rPr lang="en-US" sz="1600" b="1" smtClean="0">
                <a:solidFill>
                  <a:schemeClr val="tx2">
                    <a:lumMod val="90000"/>
                    <a:lumOff val="10000"/>
                  </a:schemeClr>
                </a:solidFill>
              </a:rPr>
              <a:t>39</a:t>
            </a:fld>
            <a:endParaRPr lang="en-US" sz="1600" b="1" dirty="0">
              <a:solidFill>
                <a:schemeClr val="tx2">
                  <a:lumMod val="90000"/>
                  <a:lumOff val="10000"/>
                </a:schemeClr>
              </a:solidFill>
            </a:endParaRPr>
          </a:p>
        </p:txBody>
      </p:sp>
    </p:spTree>
    <p:extLst>
      <p:ext uri="{BB962C8B-B14F-4D97-AF65-F5344CB8AC3E}">
        <p14:creationId xmlns:p14="http://schemas.microsoft.com/office/powerpoint/2010/main" val="4086473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73E6D-F312-BBEE-835F-65A323C0E8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3022AE-6E8B-C3F0-9140-2C0C11ABD93B}"/>
              </a:ext>
            </a:extLst>
          </p:cNvPr>
          <p:cNvSpPr>
            <a:spLocks noGrp="1"/>
          </p:cNvSpPr>
          <p:nvPr>
            <p:ph type="title"/>
          </p:nvPr>
        </p:nvSpPr>
        <p:spPr>
          <a:xfrm>
            <a:off x="0" y="0"/>
            <a:ext cx="12192000" cy="6857999"/>
          </a:xfrm>
          <a:solidFill>
            <a:schemeClr val="tx2">
              <a:lumMod val="90000"/>
              <a:lumOff val="10000"/>
            </a:schemeClr>
          </a:solidFill>
        </p:spPr>
        <p:txBody>
          <a:bodyPr>
            <a:normAutofit/>
          </a:bodyPr>
          <a:lstStyle/>
          <a:p>
            <a:pPr algn="ctr" defTabSz="911225">
              <a:tabLst>
                <a:tab pos="10972800" algn="l"/>
              </a:tabLst>
            </a:pPr>
            <a:r>
              <a:rPr lang="en-US" b="1" dirty="0">
                <a:solidFill>
                  <a:schemeClr val="bg1"/>
                </a:solidFill>
              </a:rPr>
              <a:t>Guidelines for Creating Charts</a:t>
            </a:r>
            <a:br>
              <a:rPr lang="en-US" dirty="0">
                <a:solidFill>
                  <a:schemeClr val="bg1"/>
                </a:solidFill>
              </a:rPr>
            </a:br>
            <a:br>
              <a:rPr lang="en-US" dirty="0">
                <a:solidFill>
                  <a:schemeClr val="bg1"/>
                </a:solidFill>
              </a:rPr>
            </a:br>
            <a:r>
              <a:rPr lang="en-US" sz="3200" dirty="0">
                <a:solidFill>
                  <a:schemeClr val="bg1"/>
                </a:solidFill>
              </a:rPr>
              <a:t>Understanding best practices may help you </a:t>
            </a:r>
            <a:br>
              <a:rPr lang="en-US" sz="3200" dirty="0">
                <a:solidFill>
                  <a:schemeClr val="bg1"/>
                </a:solidFill>
              </a:rPr>
            </a:br>
            <a:r>
              <a:rPr lang="en-US" sz="3200" dirty="0">
                <a:solidFill>
                  <a:schemeClr val="bg1"/>
                </a:solidFill>
              </a:rPr>
              <a:t>identify when something is “sus.”</a:t>
            </a:r>
            <a:endParaRPr lang="en-US" dirty="0">
              <a:solidFill>
                <a:schemeClr val="bg1"/>
              </a:solidFill>
            </a:endParaRPr>
          </a:p>
        </p:txBody>
      </p:sp>
      <p:sp>
        <p:nvSpPr>
          <p:cNvPr id="3" name="TextBox 2">
            <a:extLst>
              <a:ext uri="{FF2B5EF4-FFF2-40B4-BE49-F238E27FC236}">
                <a16:creationId xmlns:a16="http://schemas.microsoft.com/office/drawing/2014/main" id="{36D9D37E-180B-4348-F22D-D99CF05DCCE3}"/>
              </a:ext>
            </a:extLst>
          </p:cNvPr>
          <p:cNvSpPr txBox="1"/>
          <p:nvPr/>
        </p:nvSpPr>
        <p:spPr>
          <a:xfrm>
            <a:off x="2400300" y="4530436"/>
            <a:ext cx="4343400" cy="523220"/>
          </a:xfrm>
          <a:prstGeom prst="rect">
            <a:avLst/>
          </a:prstGeom>
          <a:noFill/>
        </p:spPr>
        <p:txBody>
          <a:bodyPr wrap="square" rtlCol="0">
            <a:spAutoFit/>
          </a:bodyPr>
          <a:lstStyle/>
          <a:p>
            <a:r>
              <a:rPr lang="en-US" sz="2800" dirty="0">
                <a:solidFill>
                  <a:schemeClr val="bg1"/>
                </a:solidFill>
              </a:rPr>
              <a:t>*Caveats</a:t>
            </a:r>
          </a:p>
        </p:txBody>
      </p:sp>
      <p:sp>
        <p:nvSpPr>
          <p:cNvPr id="4" name="Slide Number Placeholder 3">
            <a:extLst>
              <a:ext uri="{FF2B5EF4-FFF2-40B4-BE49-F238E27FC236}">
                <a16:creationId xmlns:a16="http://schemas.microsoft.com/office/drawing/2014/main" id="{8B0A7773-4DB5-AC75-5EB5-284E3ED6A2F6}"/>
              </a:ext>
            </a:extLst>
          </p:cNvPr>
          <p:cNvSpPr>
            <a:spLocks noGrp="1"/>
          </p:cNvSpPr>
          <p:nvPr>
            <p:ph type="sldNum" sz="quarter" idx="12"/>
          </p:nvPr>
        </p:nvSpPr>
        <p:spPr>
          <a:xfrm>
            <a:off x="9448800" y="6492874"/>
            <a:ext cx="2743200" cy="365125"/>
          </a:xfrm>
        </p:spPr>
        <p:txBody>
          <a:bodyPr/>
          <a:lstStyle/>
          <a:p>
            <a:fld id="{1CD7194B-0F75-470B-8147-2A362AE0D5E6}" type="slidenum">
              <a:rPr lang="en-US" sz="1600" b="1" smtClean="0">
                <a:solidFill>
                  <a:schemeClr val="tx2">
                    <a:lumMod val="90000"/>
                    <a:lumOff val="10000"/>
                  </a:schemeClr>
                </a:solidFill>
              </a:rPr>
              <a:t>4</a:t>
            </a:fld>
            <a:endParaRPr lang="en-US" sz="1600" b="1" dirty="0">
              <a:solidFill>
                <a:schemeClr val="tx2">
                  <a:lumMod val="90000"/>
                  <a:lumOff val="10000"/>
                </a:schemeClr>
              </a:solidFill>
            </a:endParaRPr>
          </a:p>
        </p:txBody>
      </p:sp>
    </p:spTree>
    <p:extLst>
      <p:ext uri="{BB962C8B-B14F-4D97-AF65-F5344CB8AC3E}">
        <p14:creationId xmlns:p14="http://schemas.microsoft.com/office/powerpoint/2010/main" val="4454349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866F4-2319-A6B1-7762-D9B6EDC74523}"/>
              </a:ext>
            </a:extLst>
          </p:cNvPr>
          <p:cNvSpPr>
            <a:spLocks noGrp="1"/>
          </p:cNvSpPr>
          <p:nvPr>
            <p:ph type="title"/>
          </p:nvPr>
        </p:nvSpPr>
        <p:spPr>
          <a:xfrm>
            <a:off x="0" y="0"/>
            <a:ext cx="12192000" cy="914400"/>
          </a:xfrm>
          <a:solidFill>
            <a:schemeClr val="tx2">
              <a:lumMod val="90000"/>
              <a:lumOff val="10000"/>
            </a:schemeClr>
          </a:solidFill>
        </p:spPr>
        <p:txBody>
          <a:bodyPr/>
          <a:lstStyle/>
          <a:p>
            <a:r>
              <a:rPr lang="en-US" b="1" dirty="0">
                <a:solidFill>
                  <a:schemeClr val="bg1"/>
                </a:solidFill>
              </a:rPr>
              <a:t>    Elements of tables</a:t>
            </a:r>
          </a:p>
        </p:txBody>
      </p:sp>
      <p:sp>
        <p:nvSpPr>
          <p:cNvPr id="3" name="Content Placeholder 2">
            <a:extLst>
              <a:ext uri="{FF2B5EF4-FFF2-40B4-BE49-F238E27FC236}">
                <a16:creationId xmlns:a16="http://schemas.microsoft.com/office/drawing/2014/main" id="{476A9A55-085D-9E2C-F52A-EBB6BF4FCBBE}"/>
              </a:ext>
            </a:extLst>
          </p:cNvPr>
          <p:cNvSpPr>
            <a:spLocks noGrp="1"/>
          </p:cNvSpPr>
          <p:nvPr>
            <p:ph idx="1"/>
          </p:nvPr>
        </p:nvSpPr>
        <p:spPr>
          <a:xfrm>
            <a:off x="838200" y="914401"/>
            <a:ext cx="10515600" cy="5943600"/>
          </a:xfrm>
        </p:spPr>
        <p:txBody>
          <a:bodyPr>
            <a:normAutofit/>
          </a:bodyPr>
          <a:lstStyle/>
          <a:p>
            <a:pPr marL="0" indent="0">
              <a:buNone/>
            </a:pPr>
            <a:r>
              <a:rPr lang="en-US" b="1" dirty="0"/>
              <a:t>Layout</a:t>
            </a:r>
          </a:p>
          <a:p>
            <a:pPr marL="0" indent="0">
              <a:buNone/>
            </a:pPr>
            <a:r>
              <a:rPr lang="en-US" sz="2000" dirty="0"/>
              <a:t>It is easier to compare numbers vertically than horizontally.</a:t>
            </a:r>
          </a:p>
          <a:p>
            <a:pPr marL="0" indent="0">
              <a:buNone/>
            </a:pPr>
            <a:endParaRPr lang="en-US" sz="1400" dirty="0"/>
          </a:p>
          <a:p>
            <a:pPr marL="0" indent="0">
              <a:buNone/>
            </a:pPr>
            <a:r>
              <a:rPr lang="en-US" b="1" dirty="0"/>
              <a:t>Digits</a:t>
            </a:r>
          </a:p>
          <a:p>
            <a:pPr marL="0" indent="0">
              <a:buNone/>
            </a:pPr>
            <a:r>
              <a:rPr lang="en-US" sz="2000" dirty="0"/>
              <a:t>Keep the number of digits consistent within a row or column.</a:t>
            </a:r>
          </a:p>
          <a:p>
            <a:pPr marL="0" indent="0">
              <a:spcBef>
                <a:spcPts val="600"/>
              </a:spcBef>
              <a:buNone/>
            </a:pPr>
            <a:r>
              <a:rPr lang="en-US" sz="2000" dirty="0"/>
              <a:t>Avoid unnecessary precision; fewer digits facilitates reading.</a:t>
            </a:r>
          </a:p>
          <a:p>
            <a:pPr marL="0" indent="0">
              <a:buNone/>
            </a:pPr>
            <a:endParaRPr lang="en-US" sz="1400" dirty="0"/>
          </a:p>
          <a:p>
            <a:pPr marL="0" indent="0">
              <a:buNone/>
            </a:pPr>
            <a:r>
              <a:rPr lang="en-US" b="1" dirty="0"/>
              <a:t>Alignment</a:t>
            </a:r>
          </a:p>
          <a:p>
            <a:pPr marL="0" indent="0">
              <a:buNone/>
            </a:pPr>
            <a:r>
              <a:rPr lang="en-US" sz="2000" dirty="0"/>
              <a:t>Numbers are right-aligned.</a:t>
            </a:r>
          </a:p>
          <a:p>
            <a:pPr marL="0" indent="0">
              <a:buNone/>
            </a:pPr>
            <a:endParaRPr lang="en-US" sz="1400" dirty="0"/>
          </a:p>
          <a:p>
            <a:pPr marL="0" indent="0">
              <a:buNone/>
            </a:pPr>
            <a:r>
              <a:rPr lang="en-US" b="1" dirty="0"/>
              <a:t>Multiple numbers in table cells</a:t>
            </a:r>
          </a:p>
          <a:p>
            <a:pPr marL="0" indent="0">
              <a:buNone/>
            </a:pPr>
            <a:r>
              <a:rPr lang="en-US" sz="2000" dirty="0"/>
              <a:t>Consider splitting into multiple table cells, rows, or columns.</a:t>
            </a:r>
          </a:p>
          <a:p>
            <a:pPr marL="0" indent="0">
              <a:spcBef>
                <a:spcPts val="600"/>
              </a:spcBef>
              <a:buNone/>
            </a:pPr>
            <a:r>
              <a:rPr lang="en-US" sz="2000" dirty="0"/>
              <a:t>Emphasize the important number of multiple must be in the same cell.</a:t>
            </a:r>
          </a:p>
        </p:txBody>
      </p:sp>
      <p:sp>
        <p:nvSpPr>
          <p:cNvPr id="4" name="Slide Number Placeholder 3">
            <a:extLst>
              <a:ext uri="{FF2B5EF4-FFF2-40B4-BE49-F238E27FC236}">
                <a16:creationId xmlns:a16="http://schemas.microsoft.com/office/drawing/2014/main" id="{B961D122-0A3E-2B06-DD73-42929B43831A}"/>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40</a:t>
            </a:fld>
            <a:endParaRPr lang="en-US" sz="1600" b="1" dirty="0">
              <a:solidFill>
                <a:schemeClr val="tx2">
                  <a:lumMod val="90000"/>
                  <a:lumOff val="10000"/>
                </a:schemeClr>
              </a:solidFill>
            </a:endParaRPr>
          </a:p>
        </p:txBody>
      </p:sp>
    </p:spTree>
    <p:extLst>
      <p:ext uri="{BB962C8B-B14F-4D97-AF65-F5344CB8AC3E}">
        <p14:creationId xmlns:p14="http://schemas.microsoft.com/office/powerpoint/2010/main" val="20261368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FB2B7-6212-7156-702F-57250DA4B3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F1DDAA-F51C-A0BE-7518-E0A80026F876}"/>
              </a:ext>
            </a:extLst>
          </p:cNvPr>
          <p:cNvSpPr>
            <a:spLocks noGrp="1"/>
          </p:cNvSpPr>
          <p:nvPr>
            <p:ph type="title"/>
          </p:nvPr>
        </p:nvSpPr>
        <p:spPr>
          <a:xfrm>
            <a:off x="0" y="0"/>
            <a:ext cx="12192000" cy="914400"/>
          </a:xfrm>
          <a:solidFill>
            <a:schemeClr val="tx2">
              <a:lumMod val="90000"/>
              <a:lumOff val="10000"/>
            </a:schemeClr>
          </a:solidFill>
        </p:spPr>
        <p:txBody>
          <a:bodyPr/>
          <a:lstStyle/>
          <a:p>
            <a:r>
              <a:rPr lang="en-US" b="1" dirty="0">
                <a:solidFill>
                  <a:schemeClr val="bg1"/>
                </a:solidFill>
              </a:rPr>
              <a:t>    Elements of tables (continued)</a:t>
            </a:r>
          </a:p>
        </p:txBody>
      </p:sp>
      <p:sp>
        <p:nvSpPr>
          <p:cNvPr id="3" name="Content Placeholder 2">
            <a:extLst>
              <a:ext uri="{FF2B5EF4-FFF2-40B4-BE49-F238E27FC236}">
                <a16:creationId xmlns:a16="http://schemas.microsoft.com/office/drawing/2014/main" id="{7744B441-F667-4BE0-8C77-C23F4F2BC4C0}"/>
              </a:ext>
            </a:extLst>
          </p:cNvPr>
          <p:cNvSpPr>
            <a:spLocks noGrp="1"/>
          </p:cNvSpPr>
          <p:nvPr>
            <p:ph idx="1"/>
          </p:nvPr>
        </p:nvSpPr>
        <p:spPr>
          <a:xfrm>
            <a:off x="838200" y="914401"/>
            <a:ext cx="10515600" cy="5943600"/>
          </a:xfrm>
        </p:spPr>
        <p:txBody>
          <a:bodyPr>
            <a:normAutofit/>
          </a:bodyPr>
          <a:lstStyle/>
          <a:p>
            <a:pPr marL="0" indent="0">
              <a:buNone/>
            </a:pPr>
            <a:r>
              <a:rPr lang="en-US" b="1" dirty="0"/>
              <a:t>Orientation</a:t>
            </a:r>
          </a:p>
          <a:p>
            <a:pPr marL="0" indent="0">
              <a:buNone/>
            </a:pPr>
            <a:r>
              <a:rPr lang="en-US" sz="2000" dirty="0"/>
              <a:t>Landscape orientation is discouraged.  </a:t>
            </a:r>
          </a:p>
          <a:p>
            <a:pPr marL="0" indent="0">
              <a:spcBef>
                <a:spcPts val="600"/>
              </a:spcBef>
              <a:buNone/>
            </a:pPr>
            <a:r>
              <a:rPr lang="en-US" sz="2000" dirty="0"/>
              <a:t>Do not want to necessitate rotating the document for reading unless completely necessary.</a:t>
            </a:r>
          </a:p>
          <a:p>
            <a:pPr marL="0" indent="0">
              <a:spcBef>
                <a:spcPts val="600"/>
              </a:spcBef>
              <a:buNone/>
            </a:pPr>
            <a:r>
              <a:rPr lang="en-US" sz="2000" dirty="0"/>
              <a:t>Could split into two tables; comparisons are more difficult.</a:t>
            </a:r>
          </a:p>
          <a:p>
            <a:pPr marL="0" indent="0">
              <a:buNone/>
            </a:pPr>
            <a:endParaRPr lang="en-US" dirty="0"/>
          </a:p>
          <a:p>
            <a:pPr marL="0" indent="0">
              <a:buNone/>
            </a:pPr>
            <a:r>
              <a:rPr lang="en-US" b="1" dirty="0"/>
              <a:t>Fonts and colors</a:t>
            </a:r>
          </a:p>
          <a:p>
            <a:pPr marL="0" indent="0">
              <a:buNone/>
            </a:pPr>
            <a:r>
              <a:rPr lang="en-US" sz="2000" dirty="0"/>
              <a:t>Only utilize different fonts or colors to highlight a particular value. </a:t>
            </a:r>
          </a:p>
          <a:p>
            <a:pPr marL="0" indent="0">
              <a:spcBef>
                <a:spcPts val="600"/>
              </a:spcBef>
              <a:buNone/>
            </a:pPr>
            <a:r>
              <a:rPr lang="en-US" sz="2000" dirty="0"/>
              <a:t>Remember accessibility.</a:t>
            </a:r>
          </a:p>
        </p:txBody>
      </p:sp>
      <p:sp>
        <p:nvSpPr>
          <p:cNvPr id="4" name="Slide Number Placeholder 3">
            <a:extLst>
              <a:ext uri="{FF2B5EF4-FFF2-40B4-BE49-F238E27FC236}">
                <a16:creationId xmlns:a16="http://schemas.microsoft.com/office/drawing/2014/main" id="{9CC69CA8-6A8B-EA14-3FAF-12164FD3DF80}"/>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41</a:t>
            </a:fld>
            <a:endParaRPr lang="en-US" sz="1600" b="1" dirty="0">
              <a:solidFill>
                <a:schemeClr val="tx2">
                  <a:lumMod val="90000"/>
                  <a:lumOff val="10000"/>
                </a:schemeClr>
              </a:solidFill>
            </a:endParaRPr>
          </a:p>
        </p:txBody>
      </p:sp>
    </p:spTree>
    <p:extLst>
      <p:ext uri="{BB962C8B-B14F-4D97-AF65-F5344CB8AC3E}">
        <p14:creationId xmlns:p14="http://schemas.microsoft.com/office/powerpoint/2010/main" val="22731597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23595-B12E-CBDB-9B54-B9100760C8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2E1FB4-9E1C-F571-1160-8D9A323ED314}"/>
              </a:ext>
            </a:extLst>
          </p:cNvPr>
          <p:cNvSpPr>
            <a:spLocks noGrp="1"/>
          </p:cNvSpPr>
          <p:nvPr>
            <p:ph type="title"/>
          </p:nvPr>
        </p:nvSpPr>
        <p:spPr>
          <a:xfrm>
            <a:off x="0" y="0"/>
            <a:ext cx="12192000" cy="6857999"/>
          </a:xfrm>
          <a:solidFill>
            <a:schemeClr val="tx2">
              <a:lumMod val="90000"/>
              <a:lumOff val="10000"/>
            </a:schemeClr>
          </a:solidFill>
        </p:spPr>
        <p:txBody>
          <a:bodyPr>
            <a:normAutofit/>
          </a:bodyPr>
          <a:lstStyle/>
          <a:p>
            <a:pPr algn="ctr" defTabSz="911225">
              <a:tabLst>
                <a:tab pos="10972800" algn="l"/>
              </a:tabLst>
            </a:pPr>
            <a:r>
              <a:rPr lang="en-US" b="1" dirty="0">
                <a:solidFill>
                  <a:schemeClr val="bg1"/>
                </a:solidFill>
              </a:rPr>
              <a:t>Another Real Data Exploration Example</a:t>
            </a:r>
            <a:br>
              <a:rPr lang="en-US" dirty="0">
                <a:solidFill>
                  <a:schemeClr val="bg1"/>
                </a:solidFill>
              </a:rPr>
            </a:br>
            <a:br>
              <a:rPr lang="en-US" dirty="0">
                <a:solidFill>
                  <a:schemeClr val="bg1"/>
                </a:solidFill>
              </a:rPr>
            </a:br>
            <a:r>
              <a:rPr lang="en-US" sz="3200" dirty="0">
                <a:solidFill>
                  <a:schemeClr val="bg1"/>
                </a:solidFill>
              </a:rPr>
              <a:t>Using real data, discuss how to update default R </a:t>
            </a:r>
            <a:r>
              <a:rPr lang="en-US" sz="3200" dirty="0">
                <a:solidFill>
                  <a:schemeClr val="bg1"/>
                </a:solidFill>
                <a:latin typeface="Courier New" panose="02070309020205020404" pitchFamily="49" charset="0"/>
                <a:cs typeface="Courier New" panose="02070309020205020404" pitchFamily="49" charset="0"/>
              </a:rPr>
              <a:t>ggplot2</a:t>
            </a:r>
            <a:r>
              <a:rPr lang="en-US" sz="3200" dirty="0">
                <a:solidFill>
                  <a:schemeClr val="bg1"/>
                </a:solidFill>
              </a:rPr>
              <a:t> graphics to follow the three laws.</a:t>
            </a:r>
            <a:endParaRPr lang="en-US" dirty="0">
              <a:solidFill>
                <a:schemeClr val="bg1"/>
              </a:solidFill>
            </a:endParaRPr>
          </a:p>
        </p:txBody>
      </p:sp>
      <p:sp>
        <p:nvSpPr>
          <p:cNvPr id="3" name="Slide Number Placeholder 2">
            <a:extLst>
              <a:ext uri="{FF2B5EF4-FFF2-40B4-BE49-F238E27FC236}">
                <a16:creationId xmlns:a16="http://schemas.microsoft.com/office/drawing/2014/main" id="{49F9236C-126F-46F3-F69F-D98E310929AE}"/>
              </a:ext>
            </a:extLst>
          </p:cNvPr>
          <p:cNvSpPr>
            <a:spLocks noGrp="1"/>
          </p:cNvSpPr>
          <p:nvPr>
            <p:ph type="sldNum" sz="quarter" idx="12"/>
          </p:nvPr>
        </p:nvSpPr>
        <p:spPr>
          <a:xfrm>
            <a:off x="9448800" y="6492874"/>
            <a:ext cx="2743200" cy="365125"/>
          </a:xfrm>
        </p:spPr>
        <p:txBody>
          <a:bodyPr/>
          <a:lstStyle/>
          <a:p>
            <a:fld id="{1CD7194B-0F75-470B-8147-2A362AE0D5E6}" type="slidenum">
              <a:rPr lang="en-US" sz="1600" b="1" smtClean="0">
                <a:solidFill>
                  <a:schemeClr val="tx2">
                    <a:lumMod val="90000"/>
                    <a:lumOff val="10000"/>
                  </a:schemeClr>
                </a:solidFill>
              </a:rPr>
              <a:t>42</a:t>
            </a:fld>
            <a:endParaRPr lang="en-US" sz="1600" b="1" dirty="0">
              <a:solidFill>
                <a:schemeClr val="tx2">
                  <a:lumMod val="90000"/>
                  <a:lumOff val="10000"/>
                </a:schemeClr>
              </a:solidFill>
            </a:endParaRPr>
          </a:p>
        </p:txBody>
      </p:sp>
      <p:pic>
        <p:nvPicPr>
          <p:cNvPr id="5" name="Picture 4">
            <a:extLst>
              <a:ext uri="{FF2B5EF4-FFF2-40B4-BE49-F238E27FC236}">
                <a16:creationId xmlns:a16="http://schemas.microsoft.com/office/drawing/2014/main" id="{7B581B52-8FDE-0868-993D-864884736D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7360" y="5468938"/>
            <a:ext cx="1097280" cy="1097280"/>
          </a:xfrm>
          <a:prstGeom prst="rect">
            <a:avLst/>
          </a:prstGeom>
        </p:spPr>
      </p:pic>
      <p:sp>
        <p:nvSpPr>
          <p:cNvPr id="7" name="TextBox 6">
            <a:extLst>
              <a:ext uri="{FF2B5EF4-FFF2-40B4-BE49-F238E27FC236}">
                <a16:creationId xmlns:a16="http://schemas.microsoft.com/office/drawing/2014/main" id="{F3BBE05B-8717-4823-1474-F45AF22E361F}"/>
              </a:ext>
            </a:extLst>
          </p:cNvPr>
          <p:cNvSpPr txBox="1"/>
          <p:nvPr/>
        </p:nvSpPr>
        <p:spPr>
          <a:xfrm>
            <a:off x="1022928" y="4950691"/>
            <a:ext cx="10605656" cy="830997"/>
          </a:xfrm>
          <a:prstGeom prst="rect">
            <a:avLst/>
          </a:prstGeom>
          <a:noFill/>
        </p:spPr>
        <p:txBody>
          <a:bodyPr wrap="square" rtlCol="0">
            <a:spAutoFit/>
          </a:bodyPr>
          <a:lstStyle/>
          <a:p>
            <a:r>
              <a:rPr lang="en-US" sz="2400" dirty="0">
                <a:solidFill>
                  <a:schemeClr val="bg1"/>
                </a:solidFill>
              </a:rPr>
              <a:t>The example code and data can be found here:</a:t>
            </a:r>
          </a:p>
          <a:p>
            <a:r>
              <a:rPr lang="en-US" sz="2400" dirty="0">
                <a:solidFill>
                  <a:schemeClr val="bg1"/>
                </a:solidFill>
                <a:hlinkClick r:id="rId3">
                  <a:extLst>
                    <a:ext uri="{A12FA001-AC4F-418D-AE19-62706E023703}">
                      <ahyp:hlinkClr xmlns:ahyp="http://schemas.microsoft.com/office/drawing/2018/hyperlinkcolor" val="tx"/>
                    </a:ext>
                  </a:extLst>
                </a:hlinkClick>
              </a:rPr>
              <a:t>https://meganheyman.github.io/</a:t>
            </a:r>
            <a:r>
              <a:rPr lang="en-US" sz="2400" dirty="0">
                <a:solidFill>
                  <a:schemeClr val="bg1"/>
                </a:solidFill>
              </a:rPr>
              <a:t> </a:t>
            </a:r>
          </a:p>
        </p:txBody>
      </p:sp>
    </p:spTree>
    <p:extLst>
      <p:ext uri="{BB962C8B-B14F-4D97-AF65-F5344CB8AC3E}">
        <p14:creationId xmlns:p14="http://schemas.microsoft.com/office/powerpoint/2010/main" val="22991191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4199A-C9F7-F6B5-669C-80676C6E135D}"/>
              </a:ext>
            </a:extLst>
          </p:cNvPr>
          <p:cNvSpPr>
            <a:spLocks noGrp="1"/>
          </p:cNvSpPr>
          <p:nvPr>
            <p:ph type="title"/>
          </p:nvPr>
        </p:nvSpPr>
        <p:spPr>
          <a:xfrm>
            <a:off x="0" y="0"/>
            <a:ext cx="12192000" cy="914400"/>
          </a:xfrm>
          <a:solidFill>
            <a:schemeClr val="tx2">
              <a:lumMod val="90000"/>
              <a:lumOff val="10000"/>
            </a:schemeClr>
          </a:solidFill>
        </p:spPr>
        <p:txBody>
          <a:bodyPr/>
          <a:lstStyle/>
          <a:p>
            <a:r>
              <a:rPr lang="en-US" b="1" dirty="0">
                <a:solidFill>
                  <a:schemeClr val="bg1"/>
                </a:solidFill>
              </a:rPr>
              <a:t>    Ocean microplastics dataset</a:t>
            </a:r>
          </a:p>
        </p:txBody>
      </p:sp>
      <p:sp>
        <p:nvSpPr>
          <p:cNvPr id="3" name="Content Placeholder 2">
            <a:extLst>
              <a:ext uri="{FF2B5EF4-FFF2-40B4-BE49-F238E27FC236}">
                <a16:creationId xmlns:a16="http://schemas.microsoft.com/office/drawing/2014/main" id="{248BF398-AF7B-D369-35BF-A8ABC226C132}"/>
              </a:ext>
            </a:extLst>
          </p:cNvPr>
          <p:cNvSpPr>
            <a:spLocks noGrp="1"/>
          </p:cNvSpPr>
          <p:nvPr>
            <p:ph idx="1"/>
          </p:nvPr>
        </p:nvSpPr>
        <p:spPr>
          <a:xfrm>
            <a:off x="637309" y="911534"/>
            <a:ext cx="7897092" cy="1828800"/>
          </a:xfrm>
        </p:spPr>
        <p:txBody>
          <a:bodyPr anchor="ctr"/>
          <a:lstStyle/>
          <a:p>
            <a:pPr marL="0" indent="0" algn="just">
              <a:buNone/>
            </a:pPr>
            <a:r>
              <a:rPr lang="en-US" dirty="0"/>
              <a:t>Plastic is the most prevalent type of marine debris found in oceans. Plastic that is less than five millimeters in length is called </a:t>
            </a:r>
            <a:r>
              <a:rPr lang="en-US" b="1" dirty="0"/>
              <a:t>microplastic</a:t>
            </a:r>
            <a:r>
              <a:rPr lang="en-US" dirty="0"/>
              <a:t>. Little is known about the impacts of microplastics yet.</a:t>
            </a:r>
          </a:p>
        </p:txBody>
      </p:sp>
      <p:pic>
        <p:nvPicPr>
          <p:cNvPr id="4" name="Picture 3" descr="170 trillion bits of microplastics in the world's oceans - Inside Water">
            <a:hlinkClick r:id="rId3"/>
            <a:extLst>
              <a:ext uri="{FF2B5EF4-FFF2-40B4-BE49-F238E27FC236}">
                <a16:creationId xmlns:a16="http://schemas.microsoft.com/office/drawing/2014/main" id="{0D4FED09-93BB-738D-F07B-6E4571F6E0B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982975" y="911533"/>
            <a:ext cx="2760451" cy="1828800"/>
          </a:xfrm>
          <a:prstGeom prst="rect">
            <a:avLst/>
          </a:prstGeom>
        </p:spPr>
      </p:pic>
      <p:sp>
        <p:nvSpPr>
          <p:cNvPr id="5" name="TextBox 4">
            <a:extLst>
              <a:ext uri="{FF2B5EF4-FFF2-40B4-BE49-F238E27FC236}">
                <a16:creationId xmlns:a16="http://schemas.microsoft.com/office/drawing/2014/main" id="{11850974-8982-A51C-33BB-3031AB11B1A2}"/>
              </a:ext>
            </a:extLst>
          </p:cNvPr>
          <p:cNvSpPr txBox="1"/>
          <p:nvPr/>
        </p:nvSpPr>
        <p:spPr>
          <a:xfrm>
            <a:off x="637309" y="2740333"/>
            <a:ext cx="10811163" cy="3477875"/>
          </a:xfrm>
          <a:prstGeom prst="rect">
            <a:avLst/>
          </a:prstGeom>
          <a:noFill/>
        </p:spPr>
        <p:txBody>
          <a:bodyPr wrap="square" rtlCol="0">
            <a:spAutoFit/>
          </a:bodyPr>
          <a:lstStyle/>
          <a:p>
            <a:r>
              <a:rPr lang="en-US" sz="2800" dirty="0"/>
              <a:t>Our data came from the </a:t>
            </a:r>
            <a:r>
              <a:rPr lang="en-US" sz="2800" dirty="0">
                <a:hlinkClick r:id="rId5"/>
              </a:rPr>
              <a:t>NOAA Marine Microplastics Web Map </a:t>
            </a:r>
            <a:r>
              <a:rPr lang="en-US" sz="2800" dirty="0"/>
              <a:t>tool.  </a:t>
            </a:r>
          </a:p>
          <a:p>
            <a:endParaRPr lang="en-US" sz="2800" dirty="0"/>
          </a:p>
          <a:p>
            <a:pPr marL="457200" indent="-457200" algn="just">
              <a:buFont typeface="Arial" panose="020B0604020202020204" pitchFamily="34" charset="0"/>
              <a:buChar char="•"/>
            </a:pPr>
            <a:r>
              <a:rPr lang="en-US" sz="2800" dirty="0"/>
              <a:t>This short exploration will examine cases from the most recent 25 years (2000 – 2024).  </a:t>
            </a:r>
          </a:p>
          <a:p>
            <a:pPr marL="457200" indent="-457200" algn="just">
              <a:buFont typeface="Arial" panose="020B0604020202020204" pitchFamily="34" charset="0"/>
              <a:buChar char="•"/>
            </a:pPr>
            <a:r>
              <a:rPr lang="en-US" sz="2800" dirty="0"/>
              <a:t>Only kept cases with the same units of measure (microplastics pieces / m</a:t>
            </a:r>
            <a:r>
              <a:rPr lang="en-US" sz="2800" baseline="30000" dirty="0"/>
              <a:t>3</a:t>
            </a:r>
            <a:r>
              <a:rPr lang="en-US" sz="2800" dirty="0"/>
              <a:t>) and obtained via manta net or Neuston net.</a:t>
            </a:r>
          </a:p>
          <a:p>
            <a:pPr marL="742950" lvl="1" indent="-285750" algn="just">
              <a:buFontTx/>
              <a:buChar char="-"/>
            </a:pPr>
            <a:r>
              <a:rPr lang="en-US" sz="2400" dirty="0"/>
              <a:t>9,995 observations from professional and citizen science studies</a:t>
            </a:r>
          </a:p>
          <a:p>
            <a:pPr marL="457200" indent="-457200" algn="just">
              <a:buFont typeface="Arial" panose="020B0604020202020204" pitchFamily="34" charset="0"/>
              <a:buChar char="•"/>
            </a:pPr>
            <a:r>
              <a:rPr lang="en-US" sz="2800" dirty="0"/>
              <a:t>Examine microplastics over time.</a:t>
            </a:r>
          </a:p>
        </p:txBody>
      </p:sp>
      <p:sp>
        <p:nvSpPr>
          <p:cNvPr id="6" name="Slide Number Placeholder 5">
            <a:extLst>
              <a:ext uri="{FF2B5EF4-FFF2-40B4-BE49-F238E27FC236}">
                <a16:creationId xmlns:a16="http://schemas.microsoft.com/office/drawing/2014/main" id="{47829266-FAEC-4580-ACB3-DC1DDDCB14D6}"/>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43</a:t>
            </a:fld>
            <a:endParaRPr lang="en-US" sz="1600" b="1">
              <a:solidFill>
                <a:schemeClr val="tx2">
                  <a:lumMod val="90000"/>
                  <a:lumOff val="10000"/>
                </a:schemeClr>
              </a:solidFill>
            </a:endParaRPr>
          </a:p>
        </p:txBody>
      </p:sp>
    </p:spTree>
    <p:extLst>
      <p:ext uri="{BB962C8B-B14F-4D97-AF65-F5344CB8AC3E}">
        <p14:creationId xmlns:p14="http://schemas.microsoft.com/office/powerpoint/2010/main" val="261392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6E3D2-1440-F551-DD82-2F4F681F6632}"/>
              </a:ext>
            </a:extLst>
          </p:cNvPr>
          <p:cNvSpPr>
            <a:spLocks noGrp="1"/>
          </p:cNvSpPr>
          <p:nvPr>
            <p:ph type="title"/>
          </p:nvPr>
        </p:nvSpPr>
        <p:spPr>
          <a:xfrm>
            <a:off x="0" y="1"/>
            <a:ext cx="12192000" cy="914400"/>
          </a:xfrm>
          <a:solidFill>
            <a:schemeClr val="tx2">
              <a:lumMod val="90000"/>
              <a:lumOff val="10000"/>
            </a:schemeClr>
          </a:solidFill>
        </p:spPr>
        <p:txBody>
          <a:bodyPr/>
          <a:lstStyle/>
          <a:p>
            <a:r>
              <a:rPr lang="en-US" b="1" dirty="0">
                <a:solidFill>
                  <a:schemeClr val="bg1"/>
                </a:solidFill>
              </a:rPr>
              <a:t>    Ocean microplastics:  Time series</a:t>
            </a:r>
          </a:p>
        </p:txBody>
      </p:sp>
      <p:sp>
        <p:nvSpPr>
          <p:cNvPr id="3" name="Content Placeholder 2">
            <a:extLst>
              <a:ext uri="{FF2B5EF4-FFF2-40B4-BE49-F238E27FC236}">
                <a16:creationId xmlns:a16="http://schemas.microsoft.com/office/drawing/2014/main" id="{32EA704E-41BA-2FA4-8720-6951F35AF7CB}"/>
              </a:ext>
            </a:extLst>
          </p:cNvPr>
          <p:cNvSpPr>
            <a:spLocks noGrp="1"/>
          </p:cNvSpPr>
          <p:nvPr>
            <p:ph idx="1"/>
          </p:nvPr>
        </p:nvSpPr>
        <p:spPr>
          <a:xfrm>
            <a:off x="7223759" y="914401"/>
            <a:ext cx="4377113" cy="2595417"/>
          </a:xfrm>
        </p:spPr>
        <p:txBody>
          <a:bodyPr/>
          <a:lstStyle/>
          <a:p>
            <a:r>
              <a:rPr lang="en-US" dirty="0"/>
              <a:t>Likely an initial thought for visualizing the relationship.</a:t>
            </a:r>
          </a:p>
          <a:p>
            <a:endParaRPr lang="en-US" sz="1400" dirty="0"/>
          </a:p>
          <a:p>
            <a:r>
              <a:rPr lang="en-US" dirty="0"/>
              <a:t>9,995 cases – year could be treated as ordinal.</a:t>
            </a:r>
          </a:p>
        </p:txBody>
      </p:sp>
      <p:pic>
        <p:nvPicPr>
          <p:cNvPr id="5" name="Picture 4">
            <a:extLst>
              <a:ext uri="{FF2B5EF4-FFF2-40B4-BE49-F238E27FC236}">
                <a16:creationId xmlns:a16="http://schemas.microsoft.com/office/drawing/2014/main" id="{FB57C94C-38BD-817D-8912-146ABBA124CD}"/>
              </a:ext>
            </a:extLst>
          </p:cNvPr>
          <p:cNvPicPr>
            <a:picLocks noChangeAspect="1"/>
          </p:cNvPicPr>
          <p:nvPr/>
        </p:nvPicPr>
        <p:blipFill>
          <a:blip r:embed="rId3"/>
          <a:stretch>
            <a:fillRect/>
          </a:stretch>
        </p:blipFill>
        <p:spPr>
          <a:xfrm>
            <a:off x="-1" y="914401"/>
            <a:ext cx="7223760" cy="5309540"/>
          </a:xfrm>
          <a:prstGeom prst="rect">
            <a:avLst/>
          </a:prstGeom>
        </p:spPr>
      </p:pic>
      <p:sp>
        <p:nvSpPr>
          <p:cNvPr id="4" name="Slide Number Placeholder 3">
            <a:extLst>
              <a:ext uri="{FF2B5EF4-FFF2-40B4-BE49-F238E27FC236}">
                <a16:creationId xmlns:a16="http://schemas.microsoft.com/office/drawing/2014/main" id="{640C143C-4EF9-644D-80FA-B6237C660193}"/>
              </a:ext>
            </a:extLst>
          </p:cNvPr>
          <p:cNvSpPr>
            <a:spLocks noGrp="1"/>
          </p:cNvSpPr>
          <p:nvPr>
            <p:ph type="sldNum" sz="quarter" idx="12"/>
          </p:nvPr>
        </p:nvSpPr>
        <p:spPr>
          <a:xfrm>
            <a:off x="9448800" y="6492874"/>
            <a:ext cx="2743200" cy="365125"/>
          </a:xfrm>
        </p:spPr>
        <p:txBody>
          <a:bodyPr/>
          <a:lstStyle/>
          <a:p>
            <a:fld id="{1CD7194B-0F75-470B-8147-2A362AE0D5E6}" type="slidenum">
              <a:rPr lang="en-US" sz="1600" b="1" smtClean="0">
                <a:solidFill>
                  <a:schemeClr val="tx2">
                    <a:lumMod val="90000"/>
                    <a:lumOff val="10000"/>
                  </a:schemeClr>
                </a:solidFill>
              </a:rPr>
              <a:t>44</a:t>
            </a:fld>
            <a:endParaRPr lang="en-US" sz="1600" b="1" dirty="0">
              <a:solidFill>
                <a:schemeClr val="tx2">
                  <a:lumMod val="90000"/>
                  <a:lumOff val="10000"/>
                </a:schemeClr>
              </a:solidFill>
            </a:endParaRPr>
          </a:p>
        </p:txBody>
      </p:sp>
      <p:sp>
        <p:nvSpPr>
          <p:cNvPr id="6" name="TextBox 5">
            <a:extLst>
              <a:ext uri="{FF2B5EF4-FFF2-40B4-BE49-F238E27FC236}">
                <a16:creationId xmlns:a16="http://schemas.microsoft.com/office/drawing/2014/main" id="{B0022D39-A953-50E0-B0E8-19B4660220F9}"/>
              </a:ext>
            </a:extLst>
          </p:cNvPr>
          <p:cNvSpPr txBox="1"/>
          <p:nvPr/>
        </p:nvSpPr>
        <p:spPr>
          <a:xfrm>
            <a:off x="6363283" y="3322775"/>
            <a:ext cx="5800436" cy="3416320"/>
          </a:xfrm>
          <a:prstGeom prst="rect">
            <a:avLst/>
          </a:prstGeom>
          <a:solidFill>
            <a:schemeClr val="bg1">
              <a:lumMod val="85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2400" b="1" dirty="0"/>
              <a:t>R code:</a:t>
            </a:r>
          </a:p>
          <a:p>
            <a:r>
              <a:rPr lang="en-US" sz="1600" dirty="0" err="1">
                <a:latin typeface="Courier New" panose="02070309020205020404" pitchFamily="49" charset="0"/>
                <a:cs typeface="Courier New" panose="02070309020205020404" pitchFamily="49" charset="0"/>
              </a:rPr>
              <a:t>ggplot</a:t>
            </a:r>
            <a:r>
              <a:rPr lang="en-US" sz="1600" dirty="0">
                <a:latin typeface="Courier New" panose="02070309020205020404" pitchFamily="49" charset="0"/>
                <a:cs typeface="Courier New" panose="02070309020205020404" pitchFamily="49" charset="0"/>
              </a:rPr>
              <a:t>(</a:t>
            </a:r>
            <a:r>
              <a:rPr lang="en-US" sz="1600" dirty="0" err="1">
                <a:latin typeface="Courier New" panose="02070309020205020404" pitchFamily="49" charset="0"/>
                <a:cs typeface="Courier New" panose="02070309020205020404" pitchFamily="49" charset="0"/>
              </a:rPr>
              <a:t>MicroPlastics</a:t>
            </a:r>
            <a:r>
              <a:rPr lang="en-US" sz="1600" dirty="0">
                <a:latin typeface="Courier New" panose="02070309020205020404" pitchFamily="49" charset="0"/>
                <a:cs typeface="Courier New" panose="02070309020205020404" pitchFamily="49" charset="0"/>
              </a:rPr>
              <a:t>,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aes</a:t>
            </a:r>
            <a:r>
              <a:rPr lang="en-US" sz="1600" dirty="0">
                <a:latin typeface="Courier New" panose="02070309020205020404" pitchFamily="49" charset="0"/>
                <a:cs typeface="Courier New" panose="02070309020205020404" pitchFamily="49" charset="0"/>
              </a:rPr>
              <a:t>(x = factor(Year), </a:t>
            </a:r>
          </a:p>
          <a:p>
            <a:r>
              <a:rPr lang="en-US" sz="1600" dirty="0">
                <a:latin typeface="Courier New" panose="02070309020205020404" pitchFamily="49" charset="0"/>
                <a:cs typeface="Courier New" panose="02070309020205020404" pitchFamily="49" charset="0"/>
              </a:rPr>
              <a:t>           y = </a:t>
            </a:r>
            <a:r>
              <a:rPr lang="en-US" sz="1600" dirty="0" err="1">
                <a:latin typeface="Courier New" panose="02070309020205020404" pitchFamily="49" charset="0"/>
                <a:cs typeface="Courier New" panose="02070309020205020404" pitchFamily="49" charset="0"/>
              </a:rPr>
              <a:t>Microplastics.Measurement</a:t>
            </a:r>
            <a:r>
              <a:rPr lang="en-US" sz="1600" dirty="0">
                <a:latin typeface="Courier New" panose="02070309020205020404" pitchFamily="49" charset="0"/>
                <a:cs typeface="Courier New" panose="02070309020205020404" pitchFamily="49" charset="0"/>
              </a:rPr>
              <a:t>)) +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stat_summary</a:t>
            </a:r>
            <a:r>
              <a:rPr lang="en-US" sz="1600" dirty="0">
                <a:latin typeface="Courier New" panose="02070309020205020404" pitchFamily="49" charset="0"/>
                <a:cs typeface="Courier New" panose="02070309020205020404" pitchFamily="49" charset="0"/>
              </a:rPr>
              <a:t>(fun = "mean", </a:t>
            </a:r>
            <a:r>
              <a:rPr lang="en-US" sz="1600" dirty="0" err="1">
                <a:latin typeface="Courier New" panose="02070309020205020404" pitchFamily="49" charset="0"/>
                <a:cs typeface="Courier New" panose="02070309020205020404" pitchFamily="49" charset="0"/>
              </a:rPr>
              <a:t>geom</a:t>
            </a:r>
            <a:r>
              <a:rPr lang="en-US" sz="1600" dirty="0">
                <a:latin typeface="Courier New" panose="02070309020205020404" pitchFamily="49" charset="0"/>
                <a:cs typeface="Courier New" panose="02070309020205020404" pitchFamily="49" charset="0"/>
              </a:rPr>
              <a:t> = "line",    </a:t>
            </a:r>
          </a:p>
          <a:p>
            <a:r>
              <a:rPr lang="en-US" sz="1600" dirty="0">
                <a:latin typeface="Courier New" panose="02070309020205020404" pitchFamily="49" charset="0"/>
                <a:cs typeface="Courier New" panose="02070309020205020404" pitchFamily="49" charset="0"/>
              </a:rPr>
              <a:t>               color="gray", </a:t>
            </a:r>
            <a:r>
              <a:rPr lang="en-US" sz="1600" dirty="0" err="1">
                <a:latin typeface="Courier New" panose="02070309020205020404" pitchFamily="49" charset="0"/>
                <a:cs typeface="Courier New" panose="02070309020205020404" pitchFamily="49" charset="0"/>
              </a:rPr>
              <a:t>aes</a:t>
            </a:r>
            <a:r>
              <a:rPr lang="en-US" sz="1600" dirty="0">
                <a:latin typeface="Courier New" panose="02070309020205020404" pitchFamily="49" charset="0"/>
                <a:cs typeface="Courier New" panose="02070309020205020404" pitchFamily="49" charset="0"/>
              </a:rPr>
              <a:t>(group=1)) +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stat_summary</a:t>
            </a:r>
            <a:r>
              <a:rPr lang="en-US" sz="1600" dirty="0">
                <a:latin typeface="Courier New" panose="02070309020205020404" pitchFamily="49" charset="0"/>
                <a:cs typeface="Courier New" panose="02070309020205020404" pitchFamily="49" charset="0"/>
              </a:rPr>
              <a:t>(fun = "mean", </a:t>
            </a:r>
            <a:r>
              <a:rPr lang="en-US" sz="1600" dirty="0" err="1">
                <a:latin typeface="Courier New" panose="02070309020205020404" pitchFamily="49" charset="0"/>
                <a:cs typeface="Courier New" panose="02070309020205020404" pitchFamily="49" charset="0"/>
              </a:rPr>
              <a:t>geom</a:t>
            </a:r>
            <a:r>
              <a:rPr lang="en-US" sz="1600" dirty="0">
                <a:latin typeface="Courier New" panose="02070309020205020404" pitchFamily="49" charset="0"/>
                <a:cs typeface="Courier New" panose="02070309020205020404" pitchFamily="49" charset="0"/>
              </a:rPr>
              <a:t>="point") +  </a:t>
            </a:r>
          </a:p>
          <a:p>
            <a:r>
              <a:rPr lang="en-US" sz="1600" dirty="0">
                <a:latin typeface="Courier New" panose="02070309020205020404" pitchFamily="49" charset="0"/>
                <a:cs typeface="Courier New" panose="02070309020205020404" pitchFamily="49" charset="0"/>
              </a:rPr>
              <a:t>  labs(x = "", </a:t>
            </a:r>
          </a:p>
          <a:p>
            <a:r>
              <a:rPr lang="en-US" sz="1600" dirty="0">
                <a:latin typeface="Courier New" panose="02070309020205020404" pitchFamily="49" charset="0"/>
                <a:cs typeface="Courier New" panose="02070309020205020404" pitchFamily="49" charset="0"/>
              </a:rPr>
              <a:t>       y = "Mean Microplastics per m^3") +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scale_x_discrete</a:t>
            </a:r>
            <a:r>
              <a:rPr lang="en-US" sz="1600" dirty="0">
                <a:latin typeface="Courier New" panose="02070309020205020404" pitchFamily="49" charset="0"/>
                <a:cs typeface="Courier New" panose="02070309020205020404" pitchFamily="49" charset="0"/>
              </a:rPr>
              <a:t>(breaks=c("2000", "2005", </a:t>
            </a:r>
          </a:p>
          <a:p>
            <a:r>
              <a:rPr lang="en-US" sz="1600" dirty="0">
                <a:latin typeface="Courier New" panose="02070309020205020404" pitchFamily="49" charset="0"/>
                <a:cs typeface="Courier New" panose="02070309020205020404" pitchFamily="49" charset="0"/>
              </a:rPr>
              <a:t>                            "2010", "2015", </a:t>
            </a:r>
          </a:p>
          <a:p>
            <a:r>
              <a:rPr lang="en-US" sz="1600" dirty="0">
                <a:latin typeface="Courier New" panose="02070309020205020404" pitchFamily="49" charset="0"/>
                <a:cs typeface="Courier New" panose="02070309020205020404" pitchFamily="49" charset="0"/>
              </a:rPr>
              <a:t>                            "2020", "2024"))+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theme_classic</a:t>
            </a:r>
            <a:r>
              <a:rPr lang="en-US" sz="1600" dirty="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2439316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1FEC5-5B32-20C0-1ABA-945338D1290B}"/>
              </a:ext>
            </a:extLst>
          </p:cNvPr>
          <p:cNvSpPr>
            <a:spLocks noGrp="1"/>
          </p:cNvSpPr>
          <p:nvPr>
            <p:ph type="title"/>
          </p:nvPr>
        </p:nvSpPr>
        <p:spPr>
          <a:xfrm>
            <a:off x="0" y="0"/>
            <a:ext cx="12192000" cy="914400"/>
          </a:xfrm>
          <a:solidFill>
            <a:schemeClr val="tx2">
              <a:lumMod val="90000"/>
              <a:lumOff val="10000"/>
            </a:schemeClr>
          </a:solidFill>
        </p:spPr>
        <p:txBody>
          <a:bodyPr/>
          <a:lstStyle/>
          <a:p>
            <a:r>
              <a:rPr lang="en-US" b="1" dirty="0">
                <a:solidFill>
                  <a:schemeClr val="bg1"/>
                </a:solidFill>
              </a:rPr>
              <a:t>    Ocean microplastics:  Bar graph</a:t>
            </a:r>
          </a:p>
        </p:txBody>
      </p:sp>
      <p:sp>
        <p:nvSpPr>
          <p:cNvPr id="3" name="Content Placeholder 2">
            <a:extLst>
              <a:ext uri="{FF2B5EF4-FFF2-40B4-BE49-F238E27FC236}">
                <a16:creationId xmlns:a16="http://schemas.microsoft.com/office/drawing/2014/main" id="{F0A12DC3-D693-403E-A724-EA17B508875C}"/>
              </a:ext>
            </a:extLst>
          </p:cNvPr>
          <p:cNvSpPr>
            <a:spLocks noGrp="1"/>
          </p:cNvSpPr>
          <p:nvPr>
            <p:ph idx="1"/>
          </p:nvPr>
        </p:nvSpPr>
        <p:spPr>
          <a:xfrm>
            <a:off x="6776134" y="2149311"/>
            <a:ext cx="5158199" cy="2205873"/>
          </a:xfrm>
        </p:spPr>
        <p:txBody>
          <a:bodyPr>
            <a:normAutofit lnSpcReduction="10000"/>
          </a:bodyPr>
          <a:lstStyle/>
          <a:p>
            <a:pPr>
              <a:buBlip>
                <a:blip>
                  <a:extLst>
                    <a:ext uri="{96DAC541-7B7A-43D3-8B79-37D633B846F1}">
                      <asvg:svgBlip xmlns:asvg="http://schemas.microsoft.com/office/drawing/2016/SVG/main" r:embed="rId2"/>
                    </a:ext>
                  </a:extLst>
                </a:blip>
              </a:buBlip>
            </a:pPr>
            <a:r>
              <a:rPr lang="en-US" dirty="0"/>
              <a:t>  Chart junk:  gray shading in background.</a:t>
            </a:r>
          </a:p>
          <a:p>
            <a:pPr>
              <a:buBlip>
                <a:blip>
                  <a:extLst>
                    <a:ext uri="{96DAC541-7B7A-43D3-8B79-37D633B846F1}">
                      <asvg:svgBlip xmlns:asvg="http://schemas.microsoft.com/office/drawing/2016/SVG/main" r:embed="rId2"/>
                    </a:ext>
                  </a:extLst>
                </a:blip>
              </a:buBlip>
            </a:pPr>
            <a:r>
              <a:rPr lang="en-US" dirty="0"/>
              <a:t>  Can’t read the x-axis labels</a:t>
            </a:r>
          </a:p>
          <a:p>
            <a:pPr>
              <a:buBlip>
                <a:blip>
                  <a:extLst>
                    <a:ext uri="{96DAC541-7B7A-43D3-8B79-37D633B846F1}">
                      <asvg:svgBlip xmlns:asvg="http://schemas.microsoft.com/office/drawing/2016/SVG/main" r:embed="rId2"/>
                    </a:ext>
                  </a:extLst>
                </a:blip>
              </a:buBlip>
            </a:pPr>
            <a:r>
              <a:rPr lang="en-US" dirty="0"/>
              <a:t>  x- and y- axis titles need to be updated</a:t>
            </a:r>
          </a:p>
        </p:txBody>
      </p:sp>
      <p:pic>
        <p:nvPicPr>
          <p:cNvPr id="5" name="Picture 4">
            <a:extLst>
              <a:ext uri="{FF2B5EF4-FFF2-40B4-BE49-F238E27FC236}">
                <a16:creationId xmlns:a16="http://schemas.microsoft.com/office/drawing/2014/main" id="{9A0C4C0F-3C5C-33C2-6B59-C51B69578B6C}"/>
              </a:ext>
            </a:extLst>
          </p:cNvPr>
          <p:cNvPicPr>
            <a:picLocks noChangeAspect="1"/>
          </p:cNvPicPr>
          <p:nvPr/>
        </p:nvPicPr>
        <p:blipFill>
          <a:blip r:embed="rId3"/>
          <a:stretch>
            <a:fillRect/>
          </a:stretch>
        </p:blipFill>
        <p:spPr>
          <a:xfrm>
            <a:off x="0" y="914400"/>
            <a:ext cx="6776135" cy="5669280"/>
          </a:xfrm>
          <a:prstGeom prst="rect">
            <a:avLst/>
          </a:prstGeom>
        </p:spPr>
      </p:pic>
      <p:sp>
        <p:nvSpPr>
          <p:cNvPr id="4" name="Slide Number Placeholder 3">
            <a:extLst>
              <a:ext uri="{FF2B5EF4-FFF2-40B4-BE49-F238E27FC236}">
                <a16:creationId xmlns:a16="http://schemas.microsoft.com/office/drawing/2014/main" id="{3448133F-5329-B42A-875D-33BC65BF1C73}"/>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45</a:t>
            </a:fld>
            <a:endParaRPr lang="en-US" sz="1600" b="1" dirty="0">
              <a:solidFill>
                <a:schemeClr val="tx2">
                  <a:lumMod val="90000"/>
                  <a:lumOff val="10000"/>
                </a:schemeClr>
              </a:solidFill>
            </a:endParaRPr>
          </a:p>
        </p:txBody>
      </p:sp>
      <p:pic>
        <p:nvPicPr>
          <p:cNvPr id="7" name="Picture 6">
            <a:extLst>
              <a:ext uri="{FF2B5EF4-FFF2-40B4-BE49-F238E27FC236}">
                <a16:creationId xmlns:a16="http://schemas.microsoft.com/office/drawing/2014/main" id="{051875E6-BA3C-0CF7-D3E0-5A66F7D4478B}"/>
              </a:ext>
            </a:extLst>
          </p:cNvPr>
          <p:cNvPicPr>
            <a:picLocks noChangeAspect="1"/>
          </p:cNvPicPr>
          <p:nvPr/>
        </p:nvPicPr>
        <p:blipFill>
          <a:blip r:embed="rId4"/>
          <a:stretch>
            <a:fillRect/>
          </a:stretch>
        </p:blipFill>
        <p:spPr>
          <a:xfrm>
            <a:off x="6776135" y="914400"/>
            <a:ext cx="1295581" cy="1019317"/>
          </a:xfrm>
          <a:prstGeom prst="rect">
            <a:avLst/>
          </a:prstGeom>
        </p:spPr>
      </p:pic>
      <p:sp>
        <p:nvSpPr>
          <p:cNvPr id="8" name="TextBox 7">
            <a:extLst>
              <a:ext uri="{FF2B5EF4-FFF2-40B4-BE49-F238E27FC236}">
                <a16:creationId xmlns:a16="http://schemas.microsoft.com/office/drawing/2014/main" id="{67151942-AD1A-858E-74BD-44A5154DD298}"/>
              </a:ext>
            </a:extLst>
          </p:cNvPr>
          <p:cNvSpPr txBox="1"/>
          <p:nvPr/>
        </p:nvSpPr>
        <p:spPr>
          <a:xfrm>
            <a:off x="6579909" y="4521652"/>
            <a:ext cx="5583810" cy="1446550"/>
          </a:xfrm>
          <a:prstGeom prst="rect">
            <a:avLst/>
          </a:prstGeom>
          <a:solidFill>
            <a:schemeClr val="bg1">
              <a:lumMod val="85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2400" b="1" dirty="0"/>
              <a:t>R code:</a:t>
            </a:r>
          </a:p>
          <a:p>
            <a:r>
              <a:rPr lang="en-US" sz="1600" dirty="0" err="1">
                <a:latin typeface="Courier New" panose="02070309020205020404" pitchFamily="49" charset="0"/>
                <a:cs typeface="Courier New" panose="02070309020205020404" pitchFamily="49" charset="0"/>
              </a:rPr>
              <a:t>ggplot</a:t>
            </a:r>
            <a:r>
              <a:rPr lang="en-US" sz="1600" dirty="0">
                <a:latin typeface="Courier New" panose="02070309020205020404" pitchFamily="49" charset="0"/>
                <a:cs typeface="Courier New" panose="02070309020205020404" pitchFamily="49" charset="0"/>
              </a:rPr>
              <a:t>(</a:t>
            </a:r>
            <a:r>
              <a:rPr lang="en-US" sz="1600" dirty="0" err="1">
                <a:latin typeface="Courier New" panose="02070309020205020404" pitchFamily="49" charset="0"/>
                <a:cs typeface="Courier New" panose="02070309020205020404" pitchFamily="49" charset="0"/>
              </a:rPr>
              <a:t>MicroPlastics</a:t>
            </a:r>
            <a:r>
              <a:rPr lang="en-US" sz="1600" dirty="0">
                <a:latin typeface="Courier New" panose="02070309020205020404" pitchFamily="49" charset="0"/>
                <a:cs typeface="Courier New" panose="02070309020205020404" pitchFamily="49" charset="0"/>
              </a:rPr>
              <a:t>,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aes</a:t>
            </a:r>
            <a:r>
              <a:rPr lang="en-US" sz="1600" dirty="0">
                <a:latin typeface="Courier New" panose="02070309020205020404" pitchFamily="49" charset="0"/>
                <a:cs typeface="Courier New" panose="02070309020205020404" pitchFamily="49" charset="0"/>
              </a:rPr>
              <a:t>(x = factor(Year), </a:t>
            </a:r>
          </a:p>
          <a:p>
            <a:r>
              <a:rPr lang="en-US" sz="1600" dirty="0">
                <a:latin typeface="Courier New" panose="02070309020205020404" pitchFamily="49" charset="0"/>
                <a:cs typeface="Courier New" panose="02070309020205020404" pitchFamily="49" charset="0"/>
              </a:rPr>
              <a:t>           y = </a:t>
            </a:r>
            <a:r>
              <a:rPr lang="en-US" sz="1600" dirty="0" err="1">
                <a:latin typeface="Courier New" panose="02070309020205020404" pitchFamily="49" charset="0"/>
                <a:cs typeface="Courier New" panose="02070309020205020404" pitchFamily="49" charset="0"/>
              </a:rPr>
              <a:t>Microplastics.Measurement</a:t>
            </a:r>
            <a:r>
              <a:rPr lang="en-US" sz="1600" dirty="0">
                <a:latin typeface="Courier New" panose="02070309020205020404" pitchFamily="49" charset="0"/>
                <a:cs typeface="Courier New" panose="02070309020205020404" pitchFamily="49" charset="0"/>
              </a:rPr>
              <a:t>)) +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stat_summary</a:t>
            </a:r>
            <a:r>
              <a:rPr lang="en-US" sz="1600" dirty="0">
                <a:latin typeface="Courier New" panose="02070309020205020404" pitchFamily="49" charset="0"/>
                <a:cs typeface="Courier New" panose="02070309020205020404" pitchFamily="49" charset="0"/>
              </a:rPr>
              <a:t>(fun = "mean", </a:t>
            </a:r>
            <a:r>
              <a:rPr lang="en-US" sz="1600" dirty="0" err="1">
                <a:latin typeface="Courier New" panose="02070309020205020404" pitchFamily="49" charset="0"/>
                <a:cs typeface="Courier New" panose="02070309020205020404" pitchFamily="49" charset="0"/>
              </a:rPr>
              <a:t>geom</a:t>
            </a:r>
            <a:r>
              <a:rPr lang="en-US" sz="1600" dirty="0">
                <a:latin typeface="Courier New" panose="02070309020205020404" pitchFamily="49" charset="0"/>
                <a:cs typeface="Courier New" panose="02070309020205020404" pitchFamily="49" charset="0"/>
              </a:rPr>
              <a:t> = "bar")</a:t>
            </a:r>
          </a:p>
        </p:txBody>
      </p:sp>
    </p:spTree>
    <p:extLst>
      <p:ext uri="{BB962C8B-B14F-4D97-AF65-F5344CB8AC3E}">
        <p14:creationId xmlns:p14="http://schemas.microsoft.com/office/powerpoint/2010/main" val="309850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EA564-DF1B-BAE2-A38D-230091EE98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E1A640-57CE-7B33-045B-3FA99B011D67}"/>
              </a:ext>
            </a:extLst>
          </p:cNvPr>
          <p:cNvSpPr>
            <a:spLocks noGrp="1"/>
          </p:cNvSpPr>
          <p:nvPr>
            <p:ph type="title"/>
          </p:nvPr>
        </p:nvSpPr>
        <p:spPr>
          <a:xfrm>
            <a:off x="0" y="0"/>
            <a:ext cx="12192000" cy="914400"/>
          </a:xfrm>
          <a:solidFill>
            <a:schemeClr val="tx2">
              <a:lumMod val="90000"/>
              <a:lumOff val="10000"/>
            </a:schemeClr>
          </a:solidFill>
        </p:spPr>
        <p:txBody>
          <a:bodyPr/>
          <a:lstStyle/>
          <a:p>
            <a:r>
              <a:rPr lang="en-US" b="1" dirty="0">
                <a:solidFill>
                  <a:schemeClr val="bg1"/>
                </a:solidFill>
              </a:rPr>
              <a:t>    Ocean microplastics:  Bar graph</a:t>
            </a:r>
          </a:p>
        </p:txBody>
      </p:sp>
      <p:sp>
        <p:nvSpPr>
          <p:cNvPr id="3" name="Content Placeholder 2">
            <a:extLst>
              <a:ext uri="{FF2B5EF4-FFF2-40B4-BE49-F238E27FC236}">
                <a16:creationId xmlns:a16="http://schemas.microsoft.com/office/drawing/2014/main" id="{6F393DC7-1FCD-7C32-CE9A-EBFF1A1F95F1}"/>
              </a:ext>
            </a:extLst>
          </p:cNvPr>
          <p:cNvSpPr>
            <a:spLocks noGrp="1"/>
          </p:cNvSpPr>
          <p:nvPr>
            <p:ph idx="1"/>
          </p:nvPr>
        </p:nvSpPr>
        <p:spPr>
          <a:xfrm>
            <a:off x="7092372" y="2781020"/>
            <a:ext cx="4712855" cy="1753160"/>
          </a:xfrm>
        </p:spPr>
        <p:txBody>
          <a:bodyPr/>
          <a:lstStyle/>
          <a:p>
            <a:pPr>
              <a:buBlip>
                <a:blip>
                  <a:extLst>
                    <a:ext uri="{96DAC541-7B7A-43D3-8B79-37D633B846F1}">
                      <asvg:svgBlip xmlns:asvg="http://schemas.microsoft.com/office/drawing/2016/SVG/main" r:embed="rId2"/>
                    </a:ext>
                  </a:extLst>
                </a:blip>
              </a:buBlip>
            </a:pPr>
            <a:r>
              <a:rPr lang="en-US" dirty="0"/>
              <a:t>Still can’t read x-axis labels.  </a:t>
            </a:r>
          </a:p>
          <a:p>
            <a:pPr marL="0" indent="0">
              <a:buNone/>
            </a:pPr>
            <a:endParaRPr lang="en-US" sz="1400" dirty="0"/>
          </a:p>
          <a:p>
            <a:pPr>
              <a:buFont typeface="Wingdings" panose="05000000000000000000" pitchFamily="2" charset="2"/>
              <a:buChar char="ü"/>
            </a:pPr>
            <a:r>
              <a:rPr lang="en-US" dirty="0"/>
              <a:t>Try swapping the x- and y- variables.</a:t>
            </a:r>
          </a:p>
        </p:txBody>
      </p:sp>
      <p:pic>
        <p:nvPicPr>
          <p:cNvPr id="8" name="Picture 7">
            <a:extLst>
              <a:ext uri="{FF2B5EF4-FFF2-40B4-BE49-F238E27FC236}">
                <a16:creationId xmlns:a16="http://schemas.microsoft.com/office/drawing/2014/main" id="{EB4FBD30-A494-CD69-CBC3-94EC04A06783}"/>
              </a:ext>
            </a:extLst>
          </p:cNvPr>
          <p:cNvPicPr>
            <a:picLocks noChangeAspect="1"/>
          </p:cNvPicPr>
          <p:nvPr/>
        </p:nvPicPr>
        <p:blipFill>
          <a:blip r:embed="rId3"/>
          <a:stretch>
            <a:fillRect/>
          </a:stretch>
        </p:blipFill>
        <p:spPr>
          <a:xfrm>
            <a:off x="452612" y="914400"/>
            <a:ext cx="6532686" cy="5669280"/>
          </a:xfrm>
          <a:prstGeom prst="rect">
            <a:avLst/>
          </a:prstGeom>
        </p:spPr>
      </p:pic>
      <p:sp>
        <p:nvSpPr>
          <p:cNvPr id="4" name="Slide Number Placeholder 3">
            <a:extLst>
              <a:ext uri="{FF2B5EF4-FFF2-40B4-BE49-F238E27FC236}">
                <a16:creationId xmlns:a16="http://schemas.microsoft.com/office/drawing/2014/main" id="{3DA7F6BD-4222-0A65-BBA5-AB3B31311783}"/>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46</a:t>
            </a:fld>
            <a:endParaRPr lang="en-US" sz="1600" b="1" dirty="0">
              <a:solidFill>
                <a:schemeClr val="tx2">
                  <a:lumMod val="90000"/>
                  <a:lumOff val="10000"/>
                </a:schemeClr>
              </a:solidFill>
            </a:endParaRPr>
          </a:p>
        </p:txBody>
      </p:sp>
      <p:pic>
        <p:nvPicPr>
          <p:cNvPr id="5" name="Picture 4">
            <a:extLst>
              <a:ext uri="{FF2B5EF4-FFF2-40B4-BE49-F238E27FC236}">
                <a16:creationId xmlns:a16="http://schemas.microsoft.com/office/drawing/2014/main" id="{9405D1CC-F575-213B-7974-E72E3F993EC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534400" y="914400"/>
            <a:ext cx="1828800" cy="1828800"/>
          </a:xfrm>
          <a:prstGeom prst="rect">
            <a:avLst/>
          </a:prstGeom>
        </p:spPr>
      </p:pic>
      <p:sp>
        <p:nvSpPr>
          <p:cNvPr id="6" name="TextBox 5">
            <a:extLst>
              <a:ext uri="{FF2B5EF4-FFF2-40B4-BE49-F238E27FC236}">
                <a16:creationId xmlns:a16="http://schemas.microsoft.com/office/drawing/2014/main" id="{36375FE1-7341-BBB0-0464-7D889601E878}"/>
              </a:ext>
            </a:extLst>
          </p:cNvPr>
          <p:cNvSpPr txBox="1"/>
          <p:nvPr/>
        </p:nvSpPr>
        <p:spPr>
          <a:xfrm>
            <a:off x="6579909" y="4521652"/>
            <a:ext cx="5583810" cy="2185214"/>
          </a:xfrm>
          <a:prstGeom prst="rect">
            <a:avLst/>
          </a:prstGeom>
          <a:solidFill>
            <a:schemeClr val="bg1">
              <a:lumMod val="85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2400" b="1" dirty="0"/>
              <a:t>R code:</a:t>
            </a:r>
          </a:p>
          <a:p>
            <a:r>
              <a:rPr lang="en-US" sz="1600" dirty="0" err="1">
                <a:latin typeface="Courier New" panose="02070309020205020404" pitchFamily="49" charset="0"/>
                <a:cs typeface="Courier New" panose="02070309020205020404" pitchFamily="49" charset="0"/>
              </a:rPr>
              <a:t>ggplot</a:t>
            </a:r>
            <a:r>
              <a:rPr lang="en-US" sz="1600" dirty="0">
                <a:latin typeface="Courier New" panose="02070309020205020404" pitchFamily="49" charset="0"/>
                <a:cs typeface="Courier New" panose="02070309020205020404" pitchFamily="49" charset="0"/>
              </a:rPr>
              <a:t>(</a:t>
            </a:r>
            <a:r>
              <a:rPr lang="en-US" sz="1600" dirty="0" err="1">
                <a:latin typeface="Courier New" panose="02070309020205020404" pitchFamily="49" charset="0"/>
                <a:cs typeface="Courier New" panose="02070309020205020404" pitchFamily="49" charset="0"/>
              </a:rPr>
              <a:t>MicroPlastics</a:t>
            </a:r>
            <a:r>
              <a:rPr lang="en-US" sz="1600" dirty="0">
                <a:latin typeface="Courier New" panose="02070309020205020404" pitchFamily="49" charset="0"/>
                <a:cs typeface="Courier New" panose="02070309020205020404" pitchFamily="49" charset="0"/>
              </a:rPr>
              <a:t>,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aes</a:t>
            </a:r>
            <a:r>
              <a:rPr lang="en-US" sz="1600" dirty="0">
                <a:latin typeface="Courier New" panose="02070309020205020404" pitchFamily="49" charset="0"/>
                <a:cs typeface="Courier New" panose="02070309020205020404" pitchFamily="49" charset="0"/>
              </a:rPr>
              <a:t>(x = factor(Year), </a:t>
            </a:r>
          </a:p>
          <a:p>
            <a:r>
              <a:rPr lang="en-US" sz="1600" dirty="0">
                <a:latin typeface="Courier New" panose="02070309020205020404" pitchFamily="49" charset="0"/>
                <a:cs typeface="Courier New" panose="02070309020205020404" pitchFamily="49" charset="0"/>
              </a:rPr>
              <a:t>           y = </a:t>
            </a:r>
            <a:r>
              <a:rPr lang="en-US" sz="1600" dirty="0" err="1">
                <a:latin typeface="Courier New" panose="02070309020205020404" pitchFamily="49" charset="0"/>
                <a:cs typeface="Courier New" panose="02070309020205020404" pitchFamily="49" charset="0"/>
              </a:rPr>
              <a:t>Microplastics.Measurement</a:t>
            </a:r>
            <a:r>
              <a:rPr lang="en-US" sz="1600" dirty="0">
                <a:latin typeface="Courier New" panose="02070309020205020404" pitchFamily="49" charset="0"/>
                <a:cs typeface="Courier New" panose="02070309020205020404" pitchFamily="49" charset="0"/>
              </a:rPr>
              <a:t>)) +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stat_summary</a:t>
            </a:r>
            <a:r>
              <a:rPr lang="en-US" sz="1600" dirty="0">
                <a:latin typeface="Courier New" panose="02070309020205020404" pitchFamily="49" charset="0"/>
                <a:cs typeface="Courier New" panose="02070309020205020404" pitchFamily="49" charset="0"/>
              </a:rPr>
              <a:t>(fun = "mean", </a:t>
            </a:r>
            <a:r>
              <a:rPr lang="en-US" sz="1600" dirty="0" err="1">
                <a:latin typeface="Courier New" panose="02070309020205020404" pitchFamily="49" charset="0"/>
                <a:cs typeface="Courier New" panose="02070309020205020404" pitchFamily="49" charset="0"/>
              </a:rPr>
              <a:t>geom</a:t>
            </a:r>
            <a:r>
              <a:rPr lang="en-US" sz="1600" dirty="0">
                <a:latin typeface="Courier New" panose="02070309020205020404" pitchFamily="49" charset="0"/>
                <a:cs typeface="Courier New" panose="02070309020205020404" pitchFamily="49" charset="0"/>
              </a:rPr>
              <a:t> = "bar") +</a:t>
            </a:r>
          </a:p>
          <a:p>
            <a:r>
              <a:rPr lang="en-US" sz="1600" dirty="0">
                <a:latin typeface="Courier New" panose="02070309020205020404" pitchFamily="49" charset="0"/>
                <a:cs typeface="Courier New" panose="02070309020205020404" pitchFamily="49" charset="0"/>
              </a:rPr>
              <a:t>  labs(x = "", </a:t>
            </a:r>
          </a:p>
          <a:p>
            <a:r>
              <a:rPr lang="en-US" sz="1600" dirty="0">
                <a:latin typeface="Courier New" panose="02070309020205020404" pitchFamily="49" charset="0"/>
                <a:cs typeface="Courier New" panose="02070309020205020404" pitchFamily="49" charset="0"/>
              </a:rPr>
              <a:t>       y = "Mean Microplastics per m^3") +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theme_classic</a:t>
            </a:r>
            <a:r>
              <a:rPr lang="en-US" sz="1600" dirty="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3176126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14BF8-BE8A-BABD-326E-664C8FA110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0F8C30-81DE-3CA5-B656-9BE4F6A8E256}"/>
              </a:ext>
            </a:extLst>
          </p:cNvPr>
          <p:cNvSpPr>
            <a:spLocks noGrp="1"/>
          </p:cNvSpPr>
          <p:nvPr>
            <p:ph type="title"/>
          </p:nvPr>
        </p:nvSpPr>
        <p:spPr>
          <a:xfrm>
            <a:off x="0" y="0"/>
            <a:ext cx="12192000" cy="914400"/>
          </a:xfrm>
          <a:solidFill>
            <a:schemeClr val="tx2">
              <a:lumMod val="90000"/>
              <a:lumOff val="10000"/>
            </a:schemeClr>
          </a:solidFill>
        </p:spPr>
        <p:txBody>
          <a:bodyPr/>
          <a:lstStyle/>
          <a:p>
            <a:r>
              <a:rPr lang="en-US" b="1" dirty="0">
                <a:solidFill>
                  <a:schemeClr val="bg1"/>
                </a:solidFill>
              </a:rPr>
              <a:t>    Ocean microplastics:  Bar graph</a:t>
            </a:r>
          </a:p>
        </p:txBody>
      </p:sp>
      <p:sp>
        <p:nvSpPr>
          <p:cNvPr id="3" name="Content Placeholder 2">
            <a:extLst>
              <a:ext uri="{FF2B5EF4-FFF2-40B4-BE49-F238E27FC236}">
                <a16:creationId xmlns:a16="http://schemas.microsoft.com/office/drawing/2014/main" id="{E0026732-D010-0294-36D9-A05DF1D96131}"/>
              </a:ext>
            </a:extLst>
          </p:cNvPr>
          <p:cNvSpPr>
            <a:spLocks noGrp="1"/>
          </p:cNvSpPr>
          <p:nvPr>
            <p:ph idx="1"/>
          </p:nvPr>
        </p:nvSpPr>
        <p:spPr>
          <a:xfrm>
            <a:off x="6880195" y="1040525"/>
            <a:ext cx="4711441" cy="3928640"/>
          </a:xfrm>
        </p:spPr>
        <p:txBody>
          <a:bodyPr>
            <a:normAutofit/>
          </a:bodyPr>
          <a:lstStyle/>
          <a:p>
            <a:pPr marL="0" indent="0">
              <a:buNone/>
            </a:pPr>
            <a:r>
              <a:rPr lang="en-US" dirty="0"/>
              <a:t>9,995 cases have been summarized into 25 group-wise means.</a:t>
            </a:r>
          </a:p>
          <a:p>
            <a:r>
              <a:rPr lang="en-US" sz="2400" dirty="0"/>
              <a:t>Hiding information about variability.</a:t>
            </a:r>
          </a:p>
          <a:p>
            <a:pPr marL="0" indent="0">
              <a:buNone/>
            </a:pPr>
            <a:endParaRPr lang="en-US" sz="1400" dirty="0"/>
          </a:p>
          <a:p>
            <a:pPr marL="0" indent="0">
              <a:buNone/>
            </a:pPr>
            <a:r>
              <a:rPr lang="en-US" dirty="0"/>
              <a:t>(Notice the averages range between close to 0 and close to 3.)</a:t>
            </a:r>
          </a:p>
        </p:txBody>
      </p:sp>
      <p:pic>
        <p:nvPicPr>
          <p:cNvPr id="5" name="Picture 4">
            <a:extLst>
              <a:ext uri="{FF2B5EF4-FFF2-40B4-BE49-F238E27FC236}">
                <a16:creationId xmlns:a16="http://schemas.microsoft.com/office/drawing/2014/main" id="{B3256250-4FB5-CF00-A390-FCAAE2F47473}"/>
              </a:ext>
            </a:extLst>
          </p:cNvPr>
          <p:cNvPicPr>
            <a:picLocks noChangeAspect="1"/>
          </p:cNvPicPr>
          <p:nvPr/>
        </p:nvPicPr>
        <p:blipFill>
          <a:blip r:embed="rId2"/>
          <a:stretch>
            <a:fillRect/>
          </a:stretch>
        </p:blipFill>
        <p:spPr>
          <a:xfrm>
            <a:off x="347509" y="914400"/>
            <a:ext cx="6532686" cy="5669280"/>
          </a:xfrm>
          <a:prstGeom prst="rect">
            <a:avLst/>
          </a:prstGeom>
        </p:spPr>
      </p:pic>
      <p:sp>
        <p:nvSpPr>
          <p:cNvPr id="4" name="Slide Number Placeholder 3">
            <a:extLst>
              <a:ext uri="{FF2B5EF4-FFF2-40B4-BE49-F238E27FC236}">
                <a16:creationId xmlns:a16="http://schemas.microsoft.com/office/drawing/2014/main" id="{1A80013F-3A65-F406-AD93-9F4B4BAF813A}"/>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47</a:t>
            </a:fld>
            <a:endParaRPr lang="en-US" sz="1600" b="1" dirty="0">
              <a:solidFill>
                <a:schemeClr val="tx2">
                  <a:lumMod val="90000"/>
                  <a:lumOff val="10000"/>
                </a:schemeClr>
              </a:solidFill>
            </a:endParaRPr>
          </a:p>
        </p:txBody>
      </p:sp>
      <p:pic>
        <p:nvPicPr>
          <p:cNvPr id="6" name="Picture 5">
            <a:extLst>
              <a:ext uri="{FF2B5EF4-FFF2-40B4-BE49-F238E27FC236}">
                <a16:creationId xmlns:a16="http://schemas.microsoft.com/office/drawing/2014/main" id="{51CA38AA-7FBB-83DD-0D06-4212F5FAC58E}"/>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9334207" y="4583888"/>
            <a:ext cx="1714780" cy="1828800"/>
          </a:xfrm>
          <a:prstGeom prst="rect">
            <a:avLst/>
          </a:prstGeom>
        </p:spPr>
      </p:pic>
      <p:pic>
        <p:nvPicPr>
          <p:cNvPr id="7" name="Picture 6">
            <a:extLst>
              <a:ext uri="{FF2B5EF4-FFF2-40B4-BE49-F238E27FC236}">
                <a16:creationId xmlns:a16="http://schemas.microsoft.com/office/drawing/2014/main" id="{EB207EDA-5364-D2AC-33F0-E2E22795A98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89464" y="4710013"/>
            <a:ext cx="2059336" cy="1828800"/>
          </a:xfrm>
          <a:prstGeom prst="rect">
            <a:avLst/>
          </a:prstGeom>
        </p:spPr>
      </p:pic>
      <p:sp>
        <p:nvSpPr>
          <p:cNvPr id="8" name="TextBox 7">
            <a:extLst>
              <a:ext uri="{FF2B5EF4-FFF2-40B4-BE49-F238E27FC236}">
                <a16:creationId xmlns:a16="http://schemas.microsoft.com/office/drawing/2014/main" id="{C0F481F1-531D-B70B-E093-55DB27A36037}"/>
              </a:ext>
            </a:extLst>
          </p:cNvPr>
          <p:cNvSpPr txBox="1"/>
          <p:nvPr/>
        </p:nvSpPr>
        <p:spPr>
          <a:xfrm>
            <a:off x="5917759" y="4598320"/>
            <a:ext cx="5583810" cy="2185214"/>
          </a:xfrm>
          <a:prstGeom prst="rect">
            <a:avLst/>
          </a:prstGeom>
          <a:solidFill>
            <a:schemeClr val="bg1">
              <a:lumMod val="85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2400" b="1" dirty="0"/>
              <a:t>R code:</a:t>
            </a:r>
          </a:p>
          <a:p>
            <a:r>
              <a:rPr lang="en-US" sz="1600" dirty="0" err="1">
                <a:latin typeface="Courier New" panose="02070309020205020404" pitchFamily="49" charset="0"/>
                <a:cs typeface="Courier New" panose="02070309020205020404" pitchFamily="49" charset="0"/>
              </a:rPr>
              <a:t>ggplot</a:t>
            </a:r>
            <a:r>
              <a:rPr lang="en-US" sz="1600" dirty="0">
                <a:latin typeface="Courier New" panose="02070309020205020404" pitchFamily="49" charset="0"/>
                <a:cs typeface="Courier New" panose="02070309020205020404" pitchFamily="49" charset="0"/>
              </a:rPr>
              <a:t>(</a:t>
            </a:r>
            <a:r>
              <a:rPr lang="en-US" sz="1600" dirty="0" err="1">
                <a:latin typeface="Courier New" panose="02070309020205020404" pitchFamily="49" charset="0"/>
                <a:cs typeface="Courier New" panose="02070309020205020404" pitchFamily="49" charset="0"/>
              </a:rPr>
              <a:t>MicroPlastics</a:t>
            </a:r>
            <a:r>
              <a:rPr lang="en-US" sz="1600" dirty="0">
                <a:latin typeface="Courier New" panose="02070309020205020404" pitchFamily="49" charset="0"/>
                <a:cs typeface="Courier New" panose="02070309020205020404" pitchFamily="49" charset="0"/>
              </a:rPr>
              <a:t>,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aes</a:t>
            </a:r>
            <a:r>
              <a:rPr lang="en-US" sz="1600" dirty="0">
                <a:latin typeface="Courier New" panose="02070309020205020404" pitchFamily="49" charset="0"/>
                <a:cs typeface="Courier New" panose="02070309020205020404" pitchFamily="49" charset="0"/>
              </a:rPr>
              <a:t>(y = </a:t>
            </a:r>
            <a:r>
              <a:rPr lang="en-US" sz="1600" dirty="0" err="1">
                <a:latin typeface="Courier New" panose="02070309020205020404" pitchFamily="49" charset="0"/>
                <a:cs typeface="Courier New" panose="02070309020205020404" pitchFamily="49" charset="0"/>
              </a:rPr>
              <a:t>fct_rev</a:t>
            </a:r>
            <a:r>
              <a:rPr lang="en-US" sz="1600" dirty="0">
                <a:latin typeface="Courier New" panose="02070309020205020404" pitchFamily="49" charset="0"/>
                <a:cs typeface="Courier New" panose="02070309020205020404" pitchFamily="49" charset="0"/>
              </a:rPr>
              <a:t>(factor(Year)), </a:t>
            </a:r>
          </a:p>
          <a:p>
            <a:r>
              <a:rPr lang="en-US" sz="1600" dirty="0">
                <a:latin typeface="Courier New" panose="02070309020205020404" pitchFamily="49" charset="0"/>
                <a:cs typeface="Courier New" panose="02070309020205020404" pitchFamily="49" charset="0"/>
              </a:rPr>
              <a:t>           x = </a:t>
            </a:r>
            <a:r>
              <a:rPr lang="en-US" sz="1600" dirty="0" err="1">
                <a:latin typeface="Courier New" panose="02070309020205020404" pitchFamily="49" charset="0"/>
                <a:cs typeface="Courier New" panose="02070309020205020404" pitchFamily="49" charset="0"/>
              </a:rPr>
              <a:t>Microplastics.Measurement</a:t>
            </a:r>
            <a:r>
              <a:rPr lang="en-US" sz="1600" dirty="0">
                <a:latin typeface="Courier New" panose="02070309020205020404" pitchFamily="49" charset="0"/>
                <a:cs typeface="Courier New" panose="02070309020205020404" pitchFamily="49" charset="0"/>
              </a:rPr>
              <a:t>)) +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stat_summary</a:t>
            </a:r>
            <a:r>
              <a:rPr lang="en-US" sz="1600" dirty="0">
                <a:latin typeface="Courier New" panose="02070309020205020404" pitchFamily="49" charset="0"/>
                <a:cs typeface="Courier New" panose="02070309020205020404" pitchFamily="49" charset="0"/>
              </a:rPr>
              <a:t>(fun = "mean", </a:t>
            </a:r>
            <a:r>
              <a:rPr lang="en-US" sz="1600" dirty="0" err="1">
                <a:latin typeface="Courier New" panose="02070309020205020404" pitchFamily="49" charset="0"/>
                <a:cs typeface="Courier New" panose="02070309020205020404" pitchFamily="49" charset="0"/>
              </a:rPr>
              <a:t>geom</a:t>
            </a:r>
            <a:r>
              <a:rPr lang="en-US" sz="1600" dirty="0">
                <a:latin typeface="Courier New" panose="02070309020205020404" pitchFamily="49" charset="0"/>
                <a:cs typeface="Courier New" panose="02070309020205020404" pitchFamily="49" charset="0"/>
              </a:rPr>
              <a:t> = "bar") +</a:t>
            </a:r>
          </a:p>
          <a:p>
            <a:r>
              <a:rPr lang="en-US" sz="1600" dirty="0">
                <a:latin typeface="Courier New" panose="02070309020205020404" pitchFamily="49" charset="0"/>
                <a:cs typeface="Courier New" panose="02070309020205020404" pitchFamily="49" charset="0"/>
              </a:rPr>
              <a:t>  labs(y = "", </a:t>
            </a:r>
          </a:p>
          <a:p>
            <a:r>
              <a:rPr lang="en-US" sz="1600" dirty="0">
                <a:latin typeface="Courier New" panose="02070309020205020404" pitchFamily="49" charset="0"/>
                <a:cs typeface="Courier New" panose="02070309020205020404" pitchFamily="49" charset="0"/>
              </a:rPr>
              <a:t>       x = "Mean Microplastics per m^3") +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theme_classic</a:t>
            </a:r>
            <a:r>
              <a:rPr lang="en-US" sz="1600" dirty="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2725263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25E29-B769-FEC2-2BF7-A70ED32145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BDD164-C92B-534C-E590-44AF8A8E025A}"/>
              </a:ext>
            </a:extLst>
          </p:cNvPr>
          <p:cNvSpPr>
            <a:spLocks noGrp="1"/>
          </p:cNvSpPr>
          <p:nvPr>
            <p:ph type="title"/>
          </p:nvPr>
        </p:nvSpPr>
        <p:spPr>
          <a:xfrm>
            <a:off x="0" y="0"/>
            <a:ext cx="12192000" cy="914400"/>
          </a:xfrm>
          <a:solidFill>
            <a:schemeClr val="tx2">
              <a:lumMod val="90000"/>
              <a:lumOff val="10000"/>
            </a:schemeClr>
          </a:solidFill>
        </p:spPr>
        <p:txBody>
          <a:bodyPr/>
          <a:lstStyle/>
          <a:p>
            <a:r>
              <a:rPr lang="en-US" b="1" dirty="0">
                <a:solidFill>
                  <a:schemeClr val="bg1"/>
                </a:solidFill>
              </a:rPr>
              <a:t>    Ocean microplastics:  Side-by-side boxplots</a:t>
            </a:r>
          </a:p>
        </p:txBody>
      </p:sp>
      <p:pic>
        <p:nvPicPr>
          <p:cNvPr id="11" name="Picture 10">
            <a:extLst>
              <a:ext uri="{FF2B5EF4-FFF2-40B4-BE49-F238E27FC236}">
                <a16:creationId xmlns:a16="http://schemas.microsoft.com/office/drawing/2014/main" id="{C5885DAD-A5D6-1E39-2777-3050E9E7D47E}"/>
              </a:ext>
            </a:extLst>
          </p:cNvPr>
          <p:cNvPicPr>
            <a:picLocks noChangeAspect="1"/>
          </p:cNvPicPr>
          <p:nvPr/>
        </p:nvPicPr>
        <p:blipFill>
          <a:blip r:embed="rId2"/>
          <a:stretch>
            <a:fillRect/>
          </a:stretch>
        </p:blipFill>
        <p:spPr>
          <a:xfrm>
            <a:off x="593328" y="914400"/>
            <a:ext cx="6532686" cy="5669280"/>
          </a:xfrm>
          <a:prstGeom prst="rect">
            <a:avLst/>
          </a:prstGeom>
        </p:spPr>
      </p:pic>
      <p:sp>
        <p:nvSpPr>
          <p:cNvPr id="7" name="Oval 6">
            <a:extLst>
              <a:ext uri="{FF2B5EF4-FFF2-40B4-BE49-F238E27FC236}">
                <a16:creationId xmlns:a16="http://schemas.microsoft.com/office/drawing/2014/main" id="{F30532A5-7126-ED5A-A2DE-21A94322AB16}"/>
              </a:ext>
            </a:extLst>
          </p:cNvPr>
          <p:cNvSpPr/>
          <p:nvPr/>
        </p:nvSpPr>
        <p:spPr>
          <a:xfrm>
            <a:off x="6631709" y="3805381"/>
            <a:ext cx="314036" cy="314037"/>
          </a:xfrm>
          <a:prstGeom prst="ellipse">
            <a:avLst/>
          </a:prstGeom>
          <a:noFill/>
          <a:ln>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2D827187-F70E-66AE-3D32-085DE4A4D20F}"/>
              </a:ext>
            </a:extLst>
          </p:cNvPr>
          <p:cNvSpPr/>
          <p:nvPr/>
        </p:nvSpPr>
        <p:spPr>
          <a:xfrm>
            <a:off x="2060028" y="3435003"/>
            <a:ext cx="526154" cy="2310015"/>
          </a:xfrm>
          <a:prstGeom prst="ellipse">
            <a:avLst/>
          </a:prstGeom>
          <a:noFill/>
          <a:ln>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CC0BAA1C-482C-801F-3B27-965DA555CFD4}"/>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48</a:t>
            </a:fld>
            <a:endParaRPr lang="en-US" sz="1600" b="1" dirty="0">
              <a:solidFill>
                <a:schemeClr val="tx2">
                  <a:lumMod val="90000"/>
                  <a:lumOff val="10000"/>
                </a:schemeClr>
              </a:solidFill>
            </a:endParaRPr>
          </a:p>
        </p:txBody>
      </p:sp>
      <p:sp>
        <p:nvSpPr>
          <p:cNvPr id="8" name="Content Placeholder 2">
            <a:extLst>
              <a:ext uri="{FF2B5EF4-FFF2-40B4-BE49-F238E27FC236}">
                <a16:creationId xmlns:a16="http://schemas.microsoft.com/office/drawing/2014/main" id="{F0A0C837-4583-AD2C-04DC-C524D32A56F4}"/>
              </a:ext>
            </a:extLst>
          </p:cNvPr>
          <p:cNvSpPr txBox="1">
            <a:spLocks/>
          </p:cNvSpPr>
          <p:nvPr/>
        </p:nvSpPr>
        <p:spPr>
          <a:xfrm>
            <a:off x="3140363" y="914399"/>
            <a:ext cx="8742110" cy="2890981"/>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It seems like a lot of the observations were less than 10 microplastics / m</a:t>
            </a:r>
            <a:r>
              <a:rPr lang="en-US" baseline="30000" dirty="0"/>
              <a:t>3</a:t>
            </a:r>
            <a:r>
              <a:rPr lang="en-US" dirty="0"/>
              <a:t>.</a:t>
            </a:r>
          </a:p>
          <a:p>
            <a:pPr marL="0" indent="0">
              <a:buFont typeface="Arial" panose="020B0604020202020204" pitchFamily="34" charset="0"/>
              <a:buNone/>
            </a:pPr>
            <a:endParaRPr lang="en-US" sz="1400" dirty="0"/>
          </a:p>
          <a:p>
            <a:r>
              <a:rPr lang="en-US" dirty="0"/>
              <a:t>Few very large values.  Observations of the quantitative variable are counts.</a:t>
            </a:r>
          </a:p>
          <a:p>
            <a:pPr marL="0" indent="0">
              <a:buFont typeface="Arial" panose="020B0604020202020204" pitchFamily="34" charset="0"/>
              <a:buNone/>
            </a:pPr>
            <a:endParaRPr lang="en-US" sz="1400" dirty="0"/>
          </a:p>
          <a:p>
            <a:pPr>
              <a:buFont typeface="Wingdings" panose="05000000000000000000" pitchFamily="2" charset="2"/>
              <a:buChar char="ü"/>
            </a:pPr>
            <a:r>
              <a:rPr lang="en-US" dirty="0"/>
              <a:t> Perhaps consider transforming the quantitative variable.</a:t>
            </a:r>
          </a:p>
        </p:txBody>
      </p:sp>
      <p:pic>
        <p:nvPicPr>
          <p:cNvPr id="12" name="Picture 11">
            <a:extLst>
              <a:ext uri="{FF2B5EF4-FFF2-40B4-BE49-F238E27FC236}">
                <a16:creationId xmlns:a16="http://schemas.microsoft.com/office/drawing/2014/main" id="{FB633E0C-7A98-44C8-7891-882C89E4B77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437091" y="3601895"/>
            <a:ext cx="1422160" cy="1280160"/>
          </a:xfrm>
          <a:prstGeom prst="rect">
            <a:avLst/>
          </a:prstGeom>
        </p:spPr>
      </p:pic>
      <p:sp>
        <p:nvSpPr>
          <p:cNvPr id="13" name="TextBox 12">
            <a:extLst>
              <a:ext uri="{FF2B5EF4-FFF2-40B4-BE49-F238E27FC236}">
                <a16:creationId xmlns:a16="http://schemas.microsoft.com/office/drawing/2014/main" id="{A5A4F727-2826-3338-5717-A624653E9B75}"/>
              </a:ext>
            </a:extLst>
          </p:cNvPr>
          <p:cNvSpPr txBox="1"/>
          <p:nvPr/>
        </p:nvSpPr>
        <p:spPr>
          <a:xfrm>
            <a:off x="6441650" y="3666337"/>
            <a:ext cx="5722069" cy="2431435"/>
          </a:xfrm>
          <a:prstGeom prst="rect">
            <a:avLst/>
          </a:prstGeom>
          <a:solidFill>
            <a:schemeClr val="bg1">
              <a:lumMod val="85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2400" b="1" dirty="0"/>
              <a:t>R code:</a:t>
            </a:r>
          </a:p>
          <a:p>
            <a:r>
              <a:rPr lang="en-US" sz="1600" dirty="0" err="1">
                <a:latin typeface="Courier New" panose="02070309020205020404" pitchFamily="49" charset="0"/>
                <a:cs typeface="Courier New" panose="02070309020205020404" pitchFamily="49" charset="0"/>
              </a:rPr>
              <a:t>ggplot</a:t>
            </a:r>
            <a:r>
              <a:rPr lang="en-US" sz="1600" dirty="0">
                <a:latin typeface="Courier New" panose="02070309020205020404" pitchFamily="49" charset="0"/>
                <a:cs typeface="Courier New" panose="02070309020205020404" pitchFamily="49" charset="0"/>
              </a:rPr>
              <a:t>(</a:t>
            </a:r>
            <a:r>
              <a:rPr lang="en-US" sz="1600" dirty="0" err="1">
                <a:latin typeface="Courier New" panose="02070309020205020404" pitchFamily="49" charset="0"/>
                <a:cs typeface="Courier New" panose="02070309020205020404" pitchFamily="49" charset="0"/>
              </a:rPr>
              <a:t>MicroPlastics</a:t>
            </a:r>
            <a:r>
              <a:rPr lang="en-US" sz="1600" dirty="0">
                <a:latin typeface="Courier New" panose="02070309020205020404" pitchFamily="49" charset="0"/>
                <a:cs typeface="Courier New" panose="02070309020205020404" pitchFamily="49" charset="0"/>
              </a:rPr>
              <a:t>,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aes</a:t>
            </a:r>
            <a:r>
              <a:rPr lang="en-US" sz="1600" dirty="0">
                <a:latin typeface="Courier New" panose="02070309020205020404" pitchFamily="49" charset="0"/>
                <a:cs typeface="Courier New" panose="02070309020205020404" pitchFamily="49" charset="0"/>
              </a:rPr>
              <a:t>(y = </a:t>
            </a:r>
            <a:r>
              <a:rPr lang="en-US" sz="1600" dirty="0" err="1">
                <a:latin typeface="Courier New" panose="02070309020205020404" pitchFamily="49" charset="0"/>
                <a:cs typeface="Courier New" panose="02070309020205020404" pitchFamily="49" charset="0"/>
              </a:rPr>
              <a:t>fct_rev</a:t>
            </a:r>
            <a:r>
              <a:rPr lang="en-US" sz="1600" dirty="0">
                <a:latin typeface="Courier New" panose="02070309020205020404" pitchFamily="49" charset="0"/>
                <a:cs typeface="Courier New" panose="02070309020205020404" pitchFamily="49" charset="0"/>
              </a:rPr>
              <a:t>(factor(Year)), </a:t>
            </a:r>
          </a:p>
          <a:p>
            <a:r>
              <a:rPr lang="en-US" sz="1600" dirty="0">
                <a:latin typeface="Courier New" panose="02070309020205020404" pitchFamily="49" charset="0"/>
                <a:cs typeface="Courier New" panose="02070309020205020404" pitchFamily="49" charset="0"/>
              </a:rPr>
              <a:t>           x = </a:t>
            </a:r>
            <a:r>
              <a:rPr lang="en-US" sz="1600" dirty="0" err="1">
                <a:latin typeface="Courier New" panose="02070309020205020404" pitchFamily="49" charset="0"/>
                <a:cs typeface="Courier New" panose="02070309020205020404" pitchFamily="49" charset="0"/>
              </a:rPr>
              <a:t>Microplastics.Measurement</a:t>
            </a:r>
            <a:r>
              <a:rPr lang="en-US" sz="1600" dirty="0">
                <a:latin typeface="Courier New" panose="02070309020205020404" pitchFamily="49" charset="0"/>
                <a:cs typeface="Courier New" panose="02070309020205020404" pitchFamily="49" charset="0"/>
              </a:rPr>
              <a:t>)) +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geom_boxplot</a:t>
            </a:r>
            <a:r>
              <a:rPr lang="en-US" sz="1600" dirty="0">
                <a:latin typeface="Courier New" panose="02070309020205020404" pitchFamily="49" charset="0"/>
                <a:cs typeface="Courier New" panose="02070309020205020404" pitchFamily="49" charset="0"/>
              </a:rPr>
              <a:t>() +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stat_summary</a:t>
            </a:r>
            <a:r>
              <a:rPr lang="en-US" sz="1600" dirty="0">
                <a:latin typeface="Courier New" panose="02070309020205020404" pitchFamily="49" charset="0"/>
                <a:cs typeface="Courier New" panose="02070309020205020404" pitchFamily="49" charset="0"/>
              </a:rPr>
              <a:t>(fun = "mean", </a:t>
            </a:r>
            <a:r>
              <a:rPr lang="en-US" sz="1600" dirty="0" err="1">
                <a:latin typeface="Courier New" panose="02070309020205020404" pitchFamily="49" charset="0"/>
                <a:cs typeface="Courier New" panose="02070309020205020404" pitchFamily="49" charset="0"/>
              </a:rPr>
              <a:t>geom</a:t>
            </a:r>
            <a:r>
              <a:rPr lang="en-US" sz="1600" dirty="0">
                <a:latin typeface="Courier New" panose="02070309020205020404" pitchFamily="49" charset="0"/>
                <a:cs typeface="Courier New" panose="02070309020205020404" pitchFamily="49" charset="0"/>
              </a:rPr>
              <a:t> = "point", </a:t>
            </a:r>
          </a:p>
          <a:p>
            <a:r>
              <a:rPr lang="en-US" sz="1600" dirty="0">
                <a:latin typeface="Courier New" panose="02070309020205020404" pitchFamily="49" charset="0"/>
                <a:cs typeface="Courier New" panose="02070309020205020404" pitchFamily="49" charset="0"/>
              </a:rPr>
              <a:t>               color="red") +  </a:t>
            </a:r>
          </a:p>
          <a:p>
            <a:r>
              <a:rPr lang="en-US" sz="1600" dirty="0">
                <a:latin typeface="Courier New" panose="02070309020205020404" pitchFamily="49" charset="0"/>
                <a:cs typeface="Courier New" panose="02070309020205020404" pitchFamily="49" charset="0"/>
              </a:rPr>
              <a:t>  labs(y = "", x = "Microplastics per m^3") +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theme_classic</a:t>
            </a:r>
            <a:r>
              <a:rPr lang="en-US" sz="1600" dirty="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1156841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34EC6-2DC7-0AA7-7BAC-C71EC79157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4D2873-6AE4-E56D-FAEF-25F7D733EC35}"/>
              </a:ext>
            </a:extLst>
          </p:cNvPr>
          <p:cNvSpPr>
            <a:spLocks noGrp="1"/>
          </p:cNvSpPr>
          <p:nvPr>
            <p:ph type="title"/>
          </p:nvPr>
        </p:nvSpPr>
        <p:spPr>
          <a:xfrm>
            <a:off x="0" y="0"/>
            <a:ext cx="12192000" cy="914400"/>
          </a:xfrm>
          <a:solidFill>
            <a:schemeClr val="tx2">
              <a:lumMod val="90000"/>
              <a:lumOff val="10000"/>
            </a:schemeClr>
          </a:solidFill>
        </p:spPr>
        <p:txBody>
          <a:bodyPr/>
          <a:lstStyle/>
          <a:p>
            <a:r>
              <a:rPr lang="en-US" b="1" dirty="0">
                <a:solidFill>
                  <a:schemeClr val="bg1"/>
                </a:solidFill>
              </a:rPr>
              <a:t>    Ocean microplastics:  Side-by-side boxplots</a:t>
            </a:r>
          </a:p>
        </p:txBody>
      </p:sp>
      <p:pic>
        <p:nvPicPr>
          <p:cNvPr id="5" name="Picture 4">
            <a:extLst>
              <a:ext uri="{FF2B5EF4-FFF2-40B4-BE49-F238E27FC236}">
                <a16:creationId xmlns:a16="http://schemas.microsoft.com/office/drawing/2014/main" id="{3F4EDE95-C132-6FC9-FE67-A4D246F5DCA1}"/>
              </a:ext>
            </a:extLst>
          </p:cNvPr>
          <p:cNvPicPr>
            <a:picLocks noChangeAspect="1"/>
          </p:cNvPicPr>
          <p:nvPr/>
        </p:nvPicPr>
        <p:blipFill>
          <a:blip r:embed="rId2"/>
          <a:stretch>
            <a:fillRect/>
          </a:stretch>
        </p:blipFill>
        <p:spPr>
          <a:xfrm>
            <a:off x="593328" y="914400"/>
            <a:ext cx="6532686" cy="5669280"/>
          </a:xfrm>
          <a:prstGeom prst="rect">
            <a:avLst/>
          </a:prstGeom>
        </p:spPr>
      </p:pic>
      <p:sp>
        <p:nvSpPr>
          <p:cNvPr id="4" name="TextBox 3">
            <a:extLst>
              <a:ext uri="{FF2B5EF4-FFF2-40B4-BE49-F238E27FC236}">
                <a16:creationId xmlns:a16="http://schemas.microsoft.com/office/drawing/2014/main" id="{50D2AC58-2AB8-5B55-8C03-6C1079A69B7D}"/>
              </a:ext>
            </a:extLst>
          </p:cNvPr>
          <p:cNvSpPr txBox="1"/>
          <p:nvPr/>
        </p:nvSpPr>
        <p:spPr>
          <a:xfrm>
            <a:off x="10435472" y="6176963"/>
            <a:ext cx="1756528" cy="369332"/>
          </a:xfrm>
          <a:prstGeom prst="rect">
            <a:avLst/>
          </a:prstGeom>
          <a:noFill/>
        </p:spPr>
        <p:txBody>
          <a:bodyPr wrap="square" rtlCol="0">
            <a:spAutoFit/>
          </a:bodyPr>
          <a:lstStyle/>
          <a:p>
            <a:r>
              <a:rPr lang="en-US" dirty="0">
                <a:solidFill>
                  <a:srgbClr val="FFC000"/>
                </a:solidFill>
                <a:hlinkClick r:id="rId3" action="ppaction://hlinksldjump">
                  <a:extLst>
                    <a:ext uri="{A12FA001-AC4F-418D-AE19-62706E023703}">
                      <ahyp:hlinkClr xmlns:ahyp="http://schemas.microsoft.com/office/drawing/2018/hyperlinkcolor" val="tx"/>
                    </a:ext>
                  </a:extLst>
                </a:hlinkClick>
              </a:rPr>
              <a:t>Back to Slides</a:t>
            </a:r>
            <a:endParaRPr lang="en-US" dirty="0">
              <a:solidFill>
                <a:srgbClr val="FFC000"/>
              </a:solidFill>
            </a:endParaRPr>
          </a:p>
        </p:txBody>
      </p:sp>
      <p:sp>
        <p:nvSpPr>
          <p:cNvPr id="6" name="Slide Number Placeholder 5">
            <a:extLst>
              <a:ext uri="{FF2B5EF4-FFF2-40B4-BE49-F238E27FC236}">
                <a16:creationId xmlns:a16="http://schemas.microsoft.com/office/drawing/2014/main" id="{2AC84A15-AAA7-150A-5113-866EE56E6FEB}"/>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49</a:t>
            </a:fld>
            <a:endParaRPr lang="en-US" sz="1600" b="1">
              <a:solidFill>
                <a:schemeClr val="tx2">
                  <a:lumMod val="90000"/>
                  <a:lumOff val="10000"/>
                </a:schemeClr>
              </a:solidFill>
            </a:endParaRPr>
          </a:p>
        </p:txBody>
      </p:sp>
      <p:sp>
        <p:nvSpPr>
          <p:cNvPr id="9" name="TextBox 8">
            <a:extLst>
              <a:ext uri="{FF2B5EF4-FFF2-40B4-BE49-F238E27FC236}">
                <a16:creationId xmlns:a16="http://schemas.microsoft.com/office/drawing/2014/main" id="{44285A83-55E5-E4B9-466B-11BB9A8A67A4}"/>
              </a:ext>
            </a:extLst>
          </p:cNvPr>
          <p:cNvSpPr txBox="1"/>
          <p:nvPr/>
        </p:nvSpPr>
        <p:spPr>
          <a:xfrm>
            <a:off x="4584569" y="1828800"/>
            <a:ext cx="7579149" cy="1938992"/>
          </a:xfrm>
          <a:prstGeom prst="rect">
            <a:avLst/>
          </a:prstGeom>
          <a:solidFill>
            <a:schemeClr val="bg1">
              <a:lumMod val="85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2400" b="1" dirty="0"/>
              <a:t>R code:</a:t>
            </a:r>
          </a:p>
          <a:p>
            <a:r>
              <a:rPr lang="en-US" sz="1600" dirty="0" err="1">
                <a:latin typeface="Courier New" panose="02070309020205020404" pitchFamily="49" charset="0"/>
                <a:cs typeface="Courier New" panose="02070309020205020404" pitchFamily="49" charset="0"/>
              </a:rPr>
              <a:t>ggplot</a:t>
            </a:r>
            <a:r>
              <a:rPr lang="en-US" sz="1600" dirty="0">
                <a:latin typeface="Courier New" panose="02070309020205020404" pitchFamily="49" charset="0"/>
                <a:cs typeface="Courier New" panose="02070309020205020404" pitchFamily="49" charset="0"/>
              </a:rPr>
              <a:t>(</a:t>
            </a:r>
            <a:r>
              <a:rPr lang="en-US" sz="1600" dirty="0" err="1">
                <a:latin typeface="Courier New" panose="02070309020205020404" pitchFamily="49" charset="0"/>
                <a:cs typeface="Courier New" panose="02070309020205020404" pitchFamily="49" charset="0"/>
              </a:rPr>
              <a:t>MicroPlastics</a:t>
            </a:r>
            <a:r>
              <a:rPr lang="en-US" sz="1600" dirty="0">
                <a:latin typeface="Courier New" panose="02070309020205020404" pitchFamily="49" charset="0"/>
                <a:cs typeface="Courier New" panose="02070309020205020404" pitchFamily="49" charset="0"/>
              </a:rPr>
              <a:t>,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aes</a:t>
            </a:r>
            <a:r>
              <a:rPr lang="en-US" sz="1600" dirty="0">
                <a:latin typeface="Courier New" panose="02070309020205020404" pitchFamily="49" charset="0"/>
                <a:cs typeface="Courier New" panose="02070309020205020404" pitchFamily="49" charset="0"/>
              </a:rPr>
              <a:t>(y = </a:t>
            </a:r>
            <a:r>
              <a:rPr lang="en-US" sz="1600" dirty="0" err="1">
                <a:latin typeface="Courier New" panose="02070309020205020404" pitchFamily="49" charset="0"/>
                <a:cs typeface="Courier New" panose="02070309020205020404" pitchFamily="49" charset="0"/>
              </a:rPr>
              <a:t>fct_rev</a:t>
            </a:r>
            <a:r>
              <a:rPr lang="en-US" sz="1600" dirty="0">
                <a:latin typeface="Courier New" panose="02070309020205020404" pitchFamily="49" charset="0"/>
                <a:cs typeface="Courier New" panose="02070309020205020404" pitchFamily="49" charset="0"/>
              </a:rPr>
              <a:t>(factor(Year)), </a:t>
            </a:r>
          </a:p>
          <a:p>
            <a:r>
              <a:rPr lang="en-US" sz="1600" dirty="0">
                <a:latin typeface="Courier New" panose="02070309020205020404" pitchFamily="49" charset="0"/>
                <a:cs typeface="Courier New" panose="02070309020205020404" pitchFamily="49" charset="0"/>
              </a:rPr>
              <a:t>           x = sqrt(</a:t>
            </a:r>
            <a:r>
              <a:rPr lang="en-US" sz="1600" dirty="0" err="1">
                <a:latin typeface="Courier New" panose="02070309020205020404" pitchFamily="49" charset="0"/>
                <a:cs typeface="Courier New" panose="02070309020205020404" pitchFamily="49" charset="0"/>
              </a:rPr>
              <a:t>Microplastics.Measurement</a:t>
            </a:r>
            <a:r>
              <a:rPr lang="en-US" sz="1600" dirty="0">
                <a:latin typeface="Courier New" panose="02070309020205020404" pitchFamily="49" charset="0"/>
                <a:cs typeface="Courier New" panose="02070309020205020404" pitchFamily="49" charset="0"/>
              </a:rPr>
              <a:t>))) +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geom_boxplot</a:t>
            </a:r>
            <a:r>
              <a:rPr lang="en-US" sz="1600" dirty="0">
                <a:latin typeface="Courier New" panose="02070309020205020404" pitchFamily="49" charset="0"/>
                <a:cs typeface="Courier New" panose="02070309020205020404" pitchFamily="49" charset="0"/>
              </a:rPr>
              <a:t>() +  </a:t>
            </a:r>
          </a:p>
          <a:p>
            <a:r>
              <a:rPr lang="en-US" sz="1600" dirty="0">
                <a:latin typeface="Courier New" panose="02070309020205020404" pitchFamily="49" charset="0"/>
                <a:cs typeface="Courier New" panose="02070309020205020404" pitchFamily="49" charset="0"/>
              </a:rPr>
              <a:t>  labs(y = "", x = "Square Root of Microplastics per m^3") +  </a:t>
            </a:r>
          </a:p>
          <a:p>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theme_classic</a:t>
            </a:r>
            <a:r>
              <a:rPr lang="en-US" sz="1600" dirty="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354630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00194-84A5-F73F-0C29-72770AEB9A07}"/>
              </a:ext>
            </a:extLst>
          </p:cNvPr>
          <p:cNvSpPr>
            <a:spLocks noGrp="1"/>
          </p:cNvSpPr>
          <p:nvPr>
            <p:ph type="title"/>
          </p:nvPr>
        </p:nvSpPr>
        <p:spPr>
          <a:xfrm>
            <a:off x="0" y="0"/>
            <a:ext cx="12192000" cy="914400"/>
          </a:xfrm>
          <a:solidFill>
            <a:schemeClr val="tx2">
              <a:lumMod val="90000"/>
              <a:lumOff val="10000"/>
            </a:schemeClr>
          </a:solidFill>
        </p:spPr>
        <p:txBody>
          <a:bodyPr/>
          <a:lstStyle/>
          <a:p>
            <a:r>
              <a:rPr lang="en-US" b="1" dirty="0">
                <a:solidFill>
                  <a:schemeClr val="bg1"/>
                </a:solidFill>
              </a:rPr>
              <a:t>    Why visualize data</a:t>
            </a:r>
          </a:p>
        </p:txBody>
      </p:sp>
      <p:sp>
        <p:nvSpPr>
          <p:cNvPr id="3" name="Content Placeholder 2">
            <a:extLst>
              <a:ext uri="{FF2B5EF4-FFF2-40B4-BE49-F238E27FC236}">
                <a16:creationId xmlns:a16="http://schemas.microsoft.com/office/drawing/2014/main" id="{CEF5434C-EA71-3581-A5B1-5F873F44BAAF}"/>
              </a:ext>
            </a:extLst>
          </p:cNvPr>
          <p:cNvSpPr>
            <a:spLocks noGrp="1"/>
          </p:cNvSpPr>
          <p:nvPr>
            <p:ph idx="1"/>
          </p:nvPr>
        </p:nvSpPr>
        <p:spPr>
          <a:xfrm>
            <a:off x="838200" y="914401"/>
            <a:ext cx="10515600" cy="5943600"/>
          </a:xfrm>
        </p:spPr>
        <p:txBody>
          <a:bodyPr>
            <a:normAutofit/>
          </a:bodyPr>
          <a:lstStyle/>
          <a:p>
            <a:pPr marL="0" indent="0">
              <a:buNone/>
            </a:pPr>
            <a:r>
              <a:rPr lang="en-US" sz="3200" b="1" dirty="0"/>
              <a:t>Grab attention </a:t>
            </a:r>
            <a:br>
              <a:rPr lang="en-US" sz="3500" b="1" dirty="0"/>
            </a:br>
            <a:r>
              <a:rPr lang="en-US" sz="2200" dirty="0"/>
              <a:t>Attract the reader.</a:t>
            </a:r>
          </a:p>
          <a:p>
            <a:pPr marL="0" indent="0">
              <a:buNone/>
            </a:pPr>
            <a:endParaRPr lang="en-US" sz="1050" dirty="0"/>
          </a:p>
          <a:p>
            <a:pPr marL="0" indent="0">
              <a:buNone/>
            </a:pPr>
            <a:r>
              <a:rPr lang="en-US" sz="3200" b="1" dirty="0"/>
              <a:t>Improve access to information </a:t>
            </a:r>
            <a:br>
              <a:rPr lang="en-US" sz="3500" b="1" dirty="0"/>
            </a:br>
            <a:r>
              <a:rPr lang="en-US" sz="2200" dirty="0"/>
              <a:t>Efficiently disseminate key points.</a:t>
            </a:r>
          </a:p>
          <a:p>
            <a:pPr marL="0" indent="0">
              <a:buNone/>
            </a:pPr>
            <a:endParaRPr lang="en-US" sz="1050" dirty="0"/>
          </a:p>
          <a:p>
            <a:pPr marL="0" indent="0">
              <a:buNone/>
            </a:pPr>
            <a:r>
              <a:rPr lang="en-US" sz="3200" b="1" dirty="0"/>
              <a:t>Increase precision </a:t>
            </a:r>
            <a:br>
              <a:rPr lang="en-US" sz="3500" b="1" dirty="0"/>
            </a:br>
            <a:r>
              <a:rPr lang="en-US" sz="2200" dirty="0"/>
              <a:t>Describing data or models via text is too lengthy or not detailed enough.</a:t>
            </a:r>
          </a:p>
          <a:p>
            <a:pPr marL="0" indent="0">
              <a:buNone/>
            </a:pPr>
            <a:endParaRPr lang="en-US" sz="1050" dirty="0"/>
          </a:p>
          <a:p>
            <a:pPr marL="0" indent="0">
              <a:buNone/>
            </a:pPr>
            <a:r>
              <a:rPr lang="en-US" sz="3200" b="1" dirty="0"/>
              <a:t>Bolster credibility </a:t>
            </a:r>
            <a:br>
              <a:rPr lang="en-US" sz="3200" b="1" dirty="0"/>
            </a:br>
            <a:r>
              <a:rPr lang="en-US" sz="2200" dirty="0"/>
              <a:t>Allow the reader to make the (same?) conclusions.</a:t>
            </a:r>
          </a:p>
          <a:p>
            <a:pPr marL="0" indent="0">
              <a:buNone/>
            </a:pPr>
            <a:endParaRPr lang="en-US" sz="1050" dirty="0"/>
          </a:p>
          <a:p>
            <a:pPr marL="0" indent="0">
              <a:buNone/>
            </a:pPr>
            <a:r>
              <a:rPr lang="en-US" sz="3200" b="1" dirty="0"/>
              <a:t>Summarize content</a:t>
            </a:r>
            <a:r>
              <a:rPr lang="en-US" sz="3200" dirty="0"/>
              <a:t> </a:t>
            </a:r>
            <a:br>
              <a:rPr lang="en-US" sz="3500" dirty="0"/>
            </a:br>
            <a:r>
              <a:rPr lang="en-US" sz="2200" dirty="0"/>
              <a:t>Help the reader understand the key points of a complex analysis.</a:t>
            </a:r>
          </a:p>
        </p:txBody>
      </p:sp>
      <p:sp>
        <p:nvSpPr>
          <p:cNvPr id="4" name="Slide Number Placeholder 3">
            <a:extLst>
              <a:ext uri="{FF2B5EF4-FFF2-40B4-BE49-F238E27FC236}">
                <a16:creationId xmlns:a16="http://schemas.microsoft.com/office/drawing/2014/main" id="{9C76E93E-937D-FA89-7719-89D540BB24BB}"/>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5</a:t>
            </a:fld>
            <a:endParaRPr lang="en-US" sz="1600" b="1" dirty="0">
              <a:solidFill>
                <a:schemeClr val="tx2">
                  <a:lumMod val="90000"/>
                  <a:lumOff val="10000"/>
                </a:schemeClr>
              </a:solidFill>
            </a:endParaRPr>
          </a:p>
        </p:txBody>
      </p:sp>
    </p:spTree>
    <p:extLst>
      <p:ext uri="{BB962C8B-B14F-4D97-AF65-F5344CB8AC3E}">
        <p14:creationId xmlns:p14="http://schemas.microsoft.com/office/powerpoint/2010/main" val="3944835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BC83E-512E-4840-71B7-02EACECF0908}"/>
              </a:ext>
            </a:extLst>
          </p:cNvPr>
          <p:cNvSpPr>
            <a:spLocks noGrp="1"/>
          </p:cNvSpPr>
          <p:nvPr>
            <p:ph type="title"/>
          </p:nvPr>
        </p:nvSpPr>
        <p:spPr>
          <a:xfrm>
            <a:off x="0" y="0"/>
            <a:ext cx="12192000" cy="914400"/>
          </a:xfrm>
          <a:solidFill>
            <a:schemeClr val="tx2">
              <a:lumMod val="90000"/>
              <a:lumOff val="10000"/>
            </a:schemeClr>
          </a:solidFill>
        </p:spPr>
        <p:txBody>
          <a:bodyPr/>
          <a:lstStyle/>
          <a:p>
            <a:r>
              <a:rPr lang="en-US" b="1" dirty="0">
                <a:solidFill>
                  <a:schemeClr val="bg1"/>
                </a:solidFill>
              </a:rPr>
              <a:t>    3 laws of effective visual communication</a:t>
            </a:r>
          </a:p>
        </p:txBody>
      </p:sp>
      <p:pic>
        <p:nvPicPr>
          <p:cNvPr id="7" name="Picture 6" descr="bad graphs villain image, created via ChatGPT">
            <a:extLst>
              <a:ext uri="{FF2B5EF4-FFF2-40B4-BE49-F238E27FC236}">
                <a16:creationId xmlns:a16="http://schemas.microsoft.com/office/drawing/2014/main" id="{E2DC93D9-0085-0721-6160-2E916BAF5943}"/>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8779923" y="2479874"/>
            <a:ext cx="1703216" cy="2286000"/>
          </a:xfrm>
          <a:prstGeom prst="rect">
            <a:avLst/>
          </a:prstGeom>
        </p:spPr>
      </p:pic>
      <p:sp>
        <p:nvSpPr>
          <p:cNvPr id="3" name="TextBox 2">
            <a:extLst>
              <a:ext uri="{FF2B5EF4-FFF2-40B4-BE49-F238E27FC236}">
                <a16:creationId xmlns:a16="http://schemas.microsoft.com/office/drawing/2014/main" id="{9922CFC9-380F-91B5-6024-5E3553613690}"/>
              </a:ext>
            </a:extLst>
          </p:cNvPr>
          <p:cNvSpPr txBox="1"/>
          <p:nvPr/>
        </p:nvSpPr>
        <p:spPr>
          <a:xfrm>
            <a:off x="604186" y="1769525"/>
            <a:ext cx="4562763" cy="523220"/>
          </a:xfrm>
          <a:prstGeom prst="rect">
            <a:avLst/>
          </a:prstGeom>
          <a:noFill/>
        </p:spPr>
        <p:txBody>
          <a:bodyPr wrap="square" rtlCol="0">
            <a:spAutoFit/>
          </a:bodyPr>
          <a:lstStyle/>
          <a:p>
            <a:r>
              <a:rPr lang="en-US" sz="2800" dirty="0"/>
              <a:t>1.  Have a clear purpose.</a:t>
            </a:r>
          </a:p>
        </p:txBody>
      </p:sp>
      <p:pic>
        <p:nvPicPr>
          <p:cNvPr id="6" name="Picture 5">
            <a:hlinkClick r:id="rId4"/>
            <a:extLst>
              <a:ext uri="{FF2B5EF4-FFF2-40B4-BE49-F238E27FC236}">
                <a16:creationId xmlns:a16="http://schemas.microsoft.com/office/drawing/2014/main" id="{20F97FC3-02C7-746E-496F-D8357D99EDD2}"/>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4638003" y="979575"/>
            <a:ext cx="1457997" cy="2103120"/>
          </a:xfrm>
          <a:prstGeom prst="rect">
            <a:avLst/>
          </a:prstGeom>
        </p:spPr>
      </p:pic>
      <p:pic>
        <p:nvPicPr>
          <p:cNvPr id="9" name="Picture 8">
            <a:hlinkClick r:id="rId4"/>
            <a:extLst>
              <a:ext uri="{FF2B5EF4-FFF2-40B4-BE49-F238E27FC236}">
                <a16:creationId xmlns:a16="http://schemas.microsoft.com/office/drawing/2014/main" id="{83CAE619-3CAE-B1A9-3E2D-631BE8A9C0B2}"/>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604186" y="2571314"/>
            <a:ext cx="1488444" cy="2103120"/>
          </a:xfrm>
          <a:prstGeom prst="rect">
            <a:avLst/>
          </a:prstGeom>
        </p:spPr>
      </p:pic>
      <p:pic>
        <p:nvPicPr>
          <p:cNvPr id="11" name="Picture 10">
            <a:hlinkClick r:id="rId4"/>
            <a:extLst>
              <a:ext uri="{FF2B5EF4-FFF2-40B4-BE49-F238E27FC236}">
                <a16:creationId xmlns:a16="http://schemas.microsoft.com/office/drawing/2014/main" id="{F495A700-75D5-0CCA-9A08-F31EAEF0DC6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496207" y="4228228"/>
            <a:ext cx="1340613" cy="2103120"/>
          </a:xfrm>
          <a:prstGeom prst="rect">
            <a:avLst/>
          </a:prstGeom>
        </p:spPr>
      </p:pic>
      <p:sp>
        <p:nvSpPr>
          <p:cNvPr id="12" name="TextBox 11">
            <a:extLst>
              <a:ext uri="{FF2B5EF4-FFF2-40B4-BE49-F238E27FC236}">
                <a16:creationId xmlns:a16="http://schemas.microsoft.com/office/drawing/2014/main" id="{D1010C09-EF66-09DE-443B-0796BDDCEFC8}"/>
              </a:ext>
            </a:extLst>
          </p:cNvPr>
          <p:cNvSpPr txBox="1"/>
          <p:nvPr/>
        </p:nvSpPr>
        <p:spPr>
          <a:xfrm>
            <a:off x="2277435" y="3361264"/>
            <a:ext cx="5135418" cy="523220"/>
          </a:xfrm>
          <a:prstGeom prst="rect">
            <a:avLst/>
          </a:prstGeom>
          <a:noFill/>
        </p:spPr>
        <p:txBody>
          <a:bodyPr wrap="square" rtlCol="0">
            <a:spAutoFit/>
          </a:bodyPr>
          <a:lstStyle/>
          <a:p>
            <a:r>
              <a:rPr lang="en-US" sz="2800" dirty="0"/>
              <a:t>2.  Show the data clearly.</a:t>
            </a:r>
          </a:p>
        </p:txBody>
      </p:sp>
      <p:sp>
        <p:nvSpPr>
          <p:cNvPr id="13" name="TextBox 12">
            <a:extLst>
              <a:ext uri="{FF2B5EF4-FFF2-40B4-BE49-F238E27FC236}">
                <a16:creationId xmlns:a16="http://schemas.microsoft.com/office/drawing/2014/main" id="{F50FD686-68B7-D4AC-9242-485732BE4E75}"/>
              </a:ext>
            </a:extLst>
          </p:cNvPr>
          <p:cNvSpPr txBox="1"/>
          <p:nvPr/>
        </p:nvSpPr>
        <p:spPr>
          <a:xfrm>
            <a:off x="604186" y="4953003"/>
            <a:ext cx="5098473" cy="523220"/>
          </a:xfrm>
          <a:prstGeom prst="rect">
            <a:avLst/>
          </a:prstGeom>
          <a:noFill/>
        </p:spPr>
        <p:txBody>
          <a:bodyPr wrap="square" rtlCol="0">
            <a:spAutoFit/>
          </a:bodyPr>
          <a:lstStyle/>
          <a:p>
            <a:r>
              <a:rPr lang="en-US" sz="2800" dirty="0"/>
              <a:t>3.  Make the message obvious.</a:t>
            </a:r>
          </a:p>
        </p:txBody>
      </p:sp>
      <p:sp>
        <p:nvSpPr>
          <p:cNvPr id="14" name="TextBox 13">
            <a:extLst>
              <a:ext uri="{FF2B5EF4-FFF2-40B4-BE49-F238E27FC236}">
                <a16:creationId xmlns:a16="http://schemas.microsoft.com/office/drawing/2014/main" id="{EC25755D-3D5F-319C-E986-1EDC7C6A73DD}"/>
              </a:ext>
            </a:extLst>
          </p:cNvPr>
          <p:cNvSpPr txBox="1"/>
          <p:nvPr/>
        </p:nvSpPr>
        <p:spPr>
          <a:xfrm>
            <a:off x="8126963" y="1769525"/>
            <a:ext cx="3460851" cy="523220"/>
          </a:xfrm>
          <a:prstGeom prst="rect">
            <a:avLst/>
          </a:prstGeom>
          <a:noFill/>
        </p:spPr>
        <p:txBody>
          <a:bodyPr wrap="square" rtlCol="0">
            <a:spAutoFit/>
          </a:bodyPr>
          <a:lstStyle/>
          <a:p>
            <a:r>
              <a:rPr lang="en-US" sz="2800" dirty="0"/>
              <a:t>Oppose bad graphs.</a:t>
            </a:r>
          </a:p>
        </p:txBody>
      </p:sp>
      <p:sp>
        <p:nvSpPr>
          <p:cNvPr id="20" name="Slide Number Placeholder 19">
            <a:extLst>
              <a:ext uri="{FF2B5EF4-FFF2-40B4-BE49-F238E27FC236}">
                <a16:creationId xmlns:a16="http://schemas.microsoft.com/office/drawing/2014/main" id="{40CD3757-72AA-A1B9-8926-C8E32628AF1F}"/>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6</a:t>
            </a:fld>
            <a:endParaRPr lang="en-US" sz="1600" b="1">
              <a:solidFill>
                <a:schemeClr val="tx2">
                  <a:lumMod val="90000"/>
                  <a:lumOff val="10000"/>
                </a:schemeClr>
              </a:solidFill>
            </a:endParaRPr>
          </a:p>
        </p:txBody>
      </p:sp>
    </p:spTree>
    <p:extLst>
      <p:ext uri="{BB962C8B-B14F-4D97-AF65-F5344CB8AC3E}">
        <p14:creationId xmlns:p14="http://schemas.microsoft.com/office/powerpoint/2010/main" val="2703878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P spid="13"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A2D8A-2C9E-2F90-41E8-DA21B2B32F31}"/>
              </a:ext>
            </a:extLst>
          </p:cNvPr>
          <p:cNvSpPr>
            <a:spLocks noGrp="1"/>
          </p:cNvSpPr>
          <p:nvPr>
            <p:ph type="title"/>
          </p:nvPr>
        </p:nvSpPr>
        <p:spPr>
          <a:xfrm>
            <a:off x="0" y="1"/>
            <a:ext cx="12192000" cy="914400"/>
          </a:xfrm>
          <a:solidFill>
            <a:schemeClr val="tx2">
              <a:lumMod val="90000"/>
              <a:lumOff val="10000"/>
            </a:schemeClr>
          </a:solidFill>
        </p:spPr>
        <p:txBody>
          <a:bodyPr/>
          <a:lstStyle/>
          <a:p>
            <a:r>
              <a:rPr lang="en-US" b="1" dirty="0">
                <a:solidFill>
                  <a:schemeClr val="bg1"/>
                </a:solidFill>
              </a:rPr>
              <a:t>    Have a clear purpose</a:t>
            </a:r>
          </a:p>
        </p:txBody>
      </p:sp>
      <p:sp>
        <p:nvSpPr>
          <p:cNvPr id="3" name="Content Placeholder 2">
            <a:extLst>
              <a:ext uri="{FF2B5EF4-FFF2-40B4-BE49-F238E27FC236}">
                <a16:creationId xmlns:a16="http://schemas.microsoft.com/office/drawing/2014/main" id="{4D6B6112-BB64-D55F-419C-952D82347519}"/>
              </a:ext>
            </a:extLst>
          </p:cNvPr>
          <p:cNvSpPr>
            <a:spLocks noGrp="1"/>
          </p:cNvSpPr>
          <p:nvPr>
            <p:ph idx="1"/>
          </p:nvPr>
        </p:nvSpPr>
        <p:spPr>
          <a:xfrm>
            <a:off x="838200" y="1112363"/>
            <a:ext cx="10515600" cy="5745636"/>
          </a:xfrm>
        </p:spPr>
        <p:txBody>
          <a:bodyPr>
            <a:normAutofit/>
          </a:bodyPr>
          <a:lstStyle/>
          <a:p>
            <a:pPr marL="344488" indent="-344488">
              <a:buFont typeface="Arial" panose="020B0604020202020204" pitchFamily="34" charset="0"/>
              <a:buAutoNum type="arabicPeriod"/>
            </a:pPr>
            <a:r>
              <a:rPr lang="en-US" dirty="0"/>
              <a:t> </a:t>
            </a:r>
            <a:r>
              <a:rPr lang="en-US" b="1" dirty="0"/>
              <a:t>Who </a:t>
            </a:r>
            <a:r>
              <a:rPr lang="en-US" dirty="0"/>
              <a:t>is the intended audience? </a:t>
            </a:r>
            <a:r>
              <a:rPr lang="en-US" b="1" dirty="0"/>
              <a:t> </a:t>
            </a:r>
            <a:r>
              <a:rPr lang="en-US" dirty="0"/>
              <a:t>Consider:</a:t>
            </a:r>
          </a:p>
          <a:p>
            <a:pPr marL="971550" lvl="1" indent="-514350">
              <a:buFont typeface="+mj-lt"/>
              <a:buAutoNum type="alphaLcParenR"/>
            </a:pPr>
            <a:r>
              <a:rPr lang="en-US" dirty="0"/>
              <a:t>Technical literacy</a:t>
            </a:r>
          </a:p>
          <a:p>
            <a:pPr marL="971550" lvl="1" indent="-514350">
              <a:buFont typeface="+mj-lt"/>
              <a:buAutoNum type="alphaLcParenR"/>
            </a:pPr>
            <a:r>
              <a:rPr lang="en-US" dirty="0"/>
              <a:t>Academic discipline / knowledge domain</a:t>
            </a:r>
          </a:p>
          <a:p>
            <a:pPr marL="971550" lvl="1" indent="-514350">
              <a:buFont typeface="+mj-lt"/>
              <a:buAutoNum type="alphaLcParenR"/>
            </a:pPr>
            <a:r>
              <a:rPr lang="en-US" dirty="0"/>
              <a:t>Perhaps the graph is just for you?</a:t>
            </a:r>
          </a:p>
          <a:p>
            <a:pPr marL="457200" lvl="1" indent="0">
              <a:buNone/>
            </a:pPr>
            <a:endParaRPr lang="en-US" dirty="0"/>
          </a:p>
          <a:p>
            <a:pPr marL="344488" indent="-344488">
              <a:buAutoNum type="arabicPeriod"/>
            </a:pPr>
            <a:r>
              <a:rPr lang="en-US" dirty="0"/>
              <a:t> </a:t>
            </a:r>
            <a:r>
              <a:rPr lang="en-US" b="1" dirty="0"/>
              <a:t>Why </a:t>
            </a:r>
            <a:r>
              <a:rPr lang="en-US" dirty="0"/>
              <a:t>is the display useful?  </a:t>
            </a:r>
          </a:p>
          <a:p>
            <a:pPr marL="914400" lvl="1" indent="-458788">
              <a:buFont typeface="+mj-lt"/>
              <a:buAutoNum type="alphaLcParenR"/>
            </a:pPr>
            <a:r>
              <a:rPr lang="en-US" dirty="0"/>
              <a:t> </a:t>
            </a:r>
            <a:r>
              <a:rPr lang="en-US" b="1" dirty="0">
                <a:solidFill>
                  <a:schemeClr val="tx2">
                    <a:lumMod val="90000"/>
                    <a:lumOff val="10000"/>
                  </a:schemeClr>
                </a:solidFill>
              </a:rPr>
              <a:t>Exploratory:</a:t>
            </a:r>
            <a:r>
              <a:rPr lang="en-US" dirty="0"/>
              <a:t>  Provide informal insight to relationships within the data and understanding of variable behavior.</a:t>
            </a:r>
          </a:p>
          <a:p>
            <a:pPr marL="914400" lvl="1" indent="-458788">
              <a:buFont typeface="+mj-lt"/>
              <a:buAutoNum type="alphaLcParenR"/>
            </a:pPr>
            <a:r>
              <a:rPr lang="en-US" dirty="0"/>
              <a:t> </a:t>
            </a:r>
            <a:r>
              <a:rPr lang="en-US" b="1" dirty="0">
                <a:solidFill>
                  <a:schemeClr val="tx2">
                    <a:lumMod val="90000"/>
                    <a:lumOff val="10000"/>
                  </a:schemeClr>
                </a:solidFill>
              </a:rPr>
              <a:t>Analysis:</a:t>
            </a:r>
            <a:r>
              <a:rPr lang="en-US" dirty="0"/>
              <a:t>  Help select the form of the model or type of statistical inference method.</a:t>
            </a:r>
          </a:p>
          <a:p>
            <a:pPr marL="914400" lvl="1" indent="-458788">
              <a:buFont typeface="+mj-lt"/>
              <a:buAutoNum type="alphaLcParenR"/>
            </a:pPr>
            <a:r>
              <a:rPr lang="en-US" dirty="0"/>
              <a:t> </a:t>
            </a:r>
            <a:r>
              <a:rPr lang="en-US" b="1" dirty="0">
                <a:solidFill>
                  <a:schemeClr val="tx2">
                    <a:lumMod val="90000"/>
                    <a:lumOff val="10000"/>
                  </a:schemeClr>
                </a:solidFill>
              </a:rPr>
              <a:t>Results:</a:t>
            </a:r>
            <a:r>
              <a:rPr lang="en-US" dirty="0"/>
              <a:t>  Communicate results, help support a decision.</a:t>
            </a:r>
          </a:p>
          <a:p>
            <a:pPr marL="971550" lvl="1" indent="-514350">
              <a:buFont typeface="+mj-lt"/>
              <a:buAutoNum type="alphaLcParenR"/>
            </a:pPr>
            <a:endParaRPr lang="en-US" dirty="0"/>
          </a:p>
          <a:p>
            <a:pPr marL="344488" indent="-344488">
              <a:buFont typeface="+mj-lt"/>
              <a:buAutoNum type="arabicPeriod"/>
            </a:pPr>
            <a:r>
              <a:rPr lang="en-US" dirty="0"/>
              <a:t> </a:t>
            </a:r>
            <a:r>
              <a:rPr lang="en-US" b="1" dirty="0"/>
              <a:t>What</a:t>
            </a:r>
            <a:r>
              <a:rPr lang="en-US" dirty="0"/>
              <a:t> information or variables compose the display?</a:t>
            </a:r>
          </a:p>
        </p:txBody>
      </p:sp>
      <p:pic>
        <p:nvPicPr>
          <p:cNvPr id="6" name="Picture 5">
            <a:hlinkClick r:id="rId3"/>
            <a:extLst>
              <a:ext uri="{FF2B5EF4-FFF2-40B4-BE49-F238E27FC236}">
                <a16:creationId xmlns:a16="http://schemas.microsoft.com/office/drawing/2014/main" id="{33F0475C-9C67-06FF-E2EF-733D08760E13}"/>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0624801" y="914401"/>
            <a:ext cx="1457997" cy="2103120"/>
          </a:xfrm>
          <a:prstGeom prst="rect">
            <a:avLst/>
          </a:prstGeom>
        </p:spPr>
      </p:pic>
      <p:sp>
        <p:nvSpPr>
          <p:cNvPr id="7" name="TextBox 6">
            <a:extLst>
              <a:ext uri="{FF2B5EF4-FFF2-40B4-BE49-F238E27FC236}">
                <a16:creationId xmlns:a16="http://schemas.microsoft.com/office/drawing/2014/main" id="{7A73D024-C07E-1021-9E04-A006AA0DC7A1}"/>
              </a:ext>
            </a:extLst>
          </p:cNvPr>
          <p:cNvSpPr txBox="1"/>
          <p:nvPr/>
        </p:nvSpPr>
        <p:spPr>
          <a:xfrm>
            <a:off x="5389124" y="3121632"/>
            <a:ext cx="4897876" cy="523220"/>
          </a:xfrm>
          <a:prstGeom prst="rect">
            <a:avLst/>
          </a:prstGeom>
          <a:noFill/>
        </p:spPr>
        <p:txBody>
          <a:bodyPr wrap="square" rtlCol="0">
            <a:spAutoFit/>
          </a:bodyPr>
          <a:lstStyle/>
          <a:p>
            <a:r>
              <a:rPr lang="en-US" sz="2800" dirty="0"/>
              <a:t>(</a:t>
            </a:r>
            <a:r>
              <a:rPr lang="en-US" sz="2800" b="1" dirty="0"/>
              <a:t>When</a:t>
            </a:r>
            <a:r>
              <a:rPr lang="en-US" sz="2800" dirty="0"/>
              <a:t> is the display created?)</a:t>
            </a:r>
          </a:p>
        </p:txBody>
      </p:sp>
      <p:sp>
        <p:nvSpPr>
          <p:cNvPr id="4" name="Slide Number Placeholder 3">
            <a:extLst>
              <a:ext uri="{FF2B5EF4-FFF2-40B4-BE49-F238E27FC236}">
                <a16:creationId xmlns:a16="http://schemas.microsoft.com/office/drawing/2014/main" id="{163486C4-9223-4C01-F94B-1B591686F2BB}"/>
              </a:ext>
            </a:extLst>
          </p:cNvPr>
          <p:cNvSpPr>
            <a:spLocks noGrp="1"/>
          </p:cNvSpPr>
          <p:nvPr>
            <p:ph type="sldNum" sz="quarter" idx="12"/>
          </p:nvPr>
        </p:nvSpPr>
        <p:spPr>
          <a:xfrm>
            <a:off x="9448800" y="6492874"/>
            <a:ext cx="2743200" cy="365125"/>
          </a:xfrm>
        </p:spPr>
        <p:txBody>
          <a:bodyPr/>
          <a:lstStyle/>
          <a:p>
            <a:fld id="{1CD7194B-0F75-470B-8147-2A362AE0D5E6}" type="slidenum">
              <a:rPr lang="en-US" sz="1600" b="1" smtClean="0">
                <a:solidFill>
                  <a:schemeClr val="tx2">
                    <a:lumMod val="90000"/>
                    <a:lumOff val="10000"/>
                  </a:schemeClr>
                </a:solidFill>
              </a:rPr>
              <a:t>7</a:t>
            </a:fld>
            <a:endParaRPr lang="en-US" sz="1600" b="1">
              <a:solidFill>
                <a:schemeClr val="tx2">
                  <a:lumMod val="90000"/>
                  <a:lumOff val="10000"/>
                </a:schemeClr>
              </a:solidFill>
            </a:endParaRPr>
          </a:p>
        </p:txBody>
      </p:sp>
    </p:spTree>
    <p:extLst>
      <p:ext uri="{BB962C8B-B14F-4D97-AF65-F5344CB8AC3E}">
        <p14:creationId xmlns:p14="http://schemas.microsoft.com/office/powerpoint/2010/main" val="1378038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8BC4C-8388-D7AB-B26E-7B068E1BA866}"/>
              </a:ext>
            </a:extLst>
          </p:cNvPr>
          <p:cNvSpPr>
            <a:spLocks noGrp="1"/>
          </p:cNvSpPr>
          <p:nvPr>
            <p:ph type="title"/>
          </p:nvPr>
        </p:nvSpPr>
        <p:spPr>
          <a:xfrm>
            <a:off x="0" y="0"/>
            <a:ext cx="12192000" cy="914400"/>
          </a:xfrm>
          <a:solidFill>
            <a:schemeClr val="tx2">
              <a:lumMod val="90000"/>
              <a:lumOff val="10000"/>
            </a:schemeClr>
          </a:solidFill>
        </p:spPr>
        <p:txBody>
          <a:bodyPr/>
          <a:lstStyle/>
          <a:p>
            <a:r>
              <a:rPr lang="en-US" b="1" dirty="0">
                <a:solidFill>
                  <a:schemeClr val="bg1"/>
                </a:solidFill>
              </a:rPr>
              <a:t>    Show the data clearly</a:t>
            </a:r>
          </a:p>
        </p:txBody>
      </p:sp>
      <p:sp>
        <p:nvSpPr>
          <p:cNvPr id="3" name="Content Placeholder 2">
            <a:extLst>
              <a:ext uri="{FF2B5EF4-FFF2-40B4-BE49-F238E27FC236}">
                <a16:creationId xmlns:a16="http://schemas.microsoft.com/office/drawing/2014/main" id="{68F36444-18B4-9671-298A-104880A36AFF}"/>
              </a:ext>
            </a:extLst>
          </p:cNvPr>
          <p:cNvSpPr>
            <a:spLocks noGrp="1"/>
          </p:cNvSpPr>
          <p:nvPr>
            <p:ph idx="1"/>
          </p:nvPr>
        </p:nvSpPr>
        <p:spPr>
          <a:xfrm>
            <a:off x="838200" y="1121790"/>
            <a:ext cx="10515600" cy="5472974"/>
          </a:xfrm>
        </p:spPr>
        <p:txBody>
          <a:bodyPr>
            <a:normAutofit/>
          </a:bodyPr>
          <a:lstStyle/>
          <a:p>
            <a:pPr marL="461963" indent="-461963">
              <a:buAutoNum type="arabicPeriod"/>
            </a:pPr>
            <a:r>
              <a:rPr lang="en-US" dirty="0"/>
              <a:t> </a:t>
            </a:r>
            <a:r>
              <a:rPr lang="en-US" b="1" dirty="0"/>
              <a:t>Layout</a:t>
            </a:r>
            <a:r>
              <a:rPr lang="en-US" dirty="0"/>
              <a:t> of multiple graph panels is intuitive.</a:t>
            </a:r>
          </a:p>
          <a:p>
            <a:pPr marL="1082675" lvl="1" indent="-514350">
              <a:buFont typeface="+mj-lt"/>
              <a:buAutoNum type="alphaLcParenR"/>
            </a:pPr>
            <a:r>
              <a:rPr lang="en-US" dirty="0"/>
              <a:t>Graphs with common axes are aligned in a single row or column.</a:t>
            </a:r>
            <a:br>
              <a:rPr lang="en-US" dirty="0"/>
            </a:br>
            <a:r>
              <a:rPr lang="en-US" dirty="0"/>
              <a:t>Axis limits are the same across graphs.  In </a:t>
            </a:r>
            <a:r>
              <a:rPr lang="en-US" dirty="0">
                <a:latin typeface="Courier New" panose="02070309020205020404" pitchFamily="49" charset="0"/>
                <a:cs typeface="Courier New" panose="02070309020205020404" pitchFamily="49" charset="0"/>
              </a:rPr>
              <a:t>ggplot2</a:t>
            </a:r>
            <a:r>
              <a:rPr lang="en-US" dirty="0"/>
              <a:t> R package, the </a:t>
            </a:r>
            <a:r>
              <a:rPr lang="en-US" dirty="0" err="1">
                <a:latin typeface="Courier New" panose="02070309020205020404" pitchFamily="49" charset="0"/>
                <a:cs typeface="Courier New" panose="02070309020205020404" pitchFamily="49" charset="0"/>
              </a:rPr>
              <a:t>facet_wrap</a:t>
            </a:r>
            <a:r>
              <a:rPr lang="en-US" dirty="0">
                <a:latin typeface="Courier New" panose="02070309020205020404" pitchFamily="49" charset="0"/>
                <a:cs typeface="Courier New" panose="02070309020205020404" pitchFamily="49" charset="0"/>
              </a:rPr>
              <a:t>() </a:t>
            </a:r>
            <a:r>
              <a:rPr lang="en-US" dirty="0"/>
              <a:t>function does this automatically.</a:t>
            </a:r>
          </a:p>
          <a:p>
            <a:pPr marL="1082675" lvl="1" indent="-514350">
              <a:buFont typeface="+mj-lt"/>
              <a:buAutoNum type="alphaLcParenR"/>
            </a:pPr>
            <a:endParaRPr lang="en-US" sz="800" dirty="0"/>
          </a:p>
          <a:p>
            <a:pPr marL="1082675" lvl="1" indent="-514350">
              <a:buFont typeface="+mj-lt"/>
              <a:buAutoNum type="alphaLcParenR"/>
            </a:pPr>
            <a:r>
              <a:rPr lang="en-US" dirty="0"/>
              <a:t>Matrix layouts with multiple graphs are OK for unrelated charts</a:t>
            </a:r>
            <a:br>
              <a:rPr lang="en-US" dirty="0"/>
            </a:br>
            <a:r>
              <a:rPr lang="en-US" dirty="0"/>
              <a:t>or cases when there are too many charts for a single row/column.</a:t>
            </a:r>
          </a:p>
          <a:p>
            <a:pPr marL="971550" lvl="1" indent="-514350">
              <a:buFont typeface="+mj-lt"/>
              <a:buAutoNum type="alphaLcParenR"/>
            </a:pPr>
            <a:endParaRPr lang="en-US" dirty="0"/>
          </a:p>
          <a:p>
            <a:pPr marL="461963" lvl="1" indent="-457200">
              <a:buAutoNum type="arabicPeriod" startAt="2"/>
            </a:pPr>
            <a:r>
              <a:rPr lang="en-US" sz="2800" dirty="0"/>
              <a:t> </a:t>
            </a:r>
            <a:r>
              <a:rPr lang="en-US" sz="2800" b="1" dirty="0"/>
              <a:t>Aspect ratio</a:t>
            </a:r>
            <a:r>
              <a:rPr lang="en-US" sz="2800" dirty="0"/>
              <a:t> is appropriate.</a:t>
            </a:r>
          </a:p>
          <a:p>
            <a:pPr marL="1027113" lvl="2" indent="-457200">
              <a:buFont typeface="+mj-lt"/>
              <a:buAutoNum type="alphaLcParenR"/>
            </a:pPr>
            <a:r>
              <a:rPr lang="en-US" sz="2400" dirty="0"/>
              <a:t>Visual perception should not depend on how the graph is “stretched.”</a:t>
            </a:r>
          </a:p>
          <a:p>
            <a:pPr marL="1027113" lvl="2" indent="-457200">
              <a:buFont typeface="+mj-lt"/>
              <a:buAutoNum type="alphaLcParenR"/>
            </a:pPr>
            <a:endParaRPr lang="en-US" sz="800" dirty="0"/>
          </a:p>
          <a:p>
            <a:pPr marL="1027113" lvl="2" indent="-457200">
              <a:buFont typeface="+mj-lt"/>
              <a:buAutoNum type="alphaLcParenR"/>
            </a:pPr>
            <a:r>
              <a:rPr lang="en-US" sz="2400" dirty="0"/>
              <a:t>Consider 1:1 (square) plot spaces, especially when the axes have the same units.</a:t>
            </a:r>
          </a:p>
          <a:p>
            <a:pPr marL="919163" lvl="2" indent="-457200">
              <a:buFont typeface="+mj-lt"/>
              <a:buAutoNum type="alphaLcParenR"/>
            </a:pPr>
            <a:endParaRPr lang="en-US" sz="2400" dirty="0"/>
          </a:p>
          <a:p>
            <a:pPr marL="919163" lvl="2" indent="-457200">
              <a:buFont typeface="+mj-lt"/>
              <a:buAutoNum type="alphaLcParenR"/>
            </a:pPr>
            <a:endParaRPr lang="en-US" sz="2400" dirty="0"/>
          </a:p>
          <a:p>
            <a:pPr marL="919163" lvl="2" indent="-457200">
              <a:buFont typeface="+mj-lt"/>
              <a:buAutoNum type="alphaLcParenR"/>
            </a:pPr>
            <a:endParaRPr lang="en-US" sz="2400" dirty="0"/>
          </a:p>
          <a:p>
            <a:pPr marL="914400" lvl="1" indent="-457200">
              <a:buAutoNum type="arabicPeriod" startAt="2"/>
            </a:pPr>
            <a:endParaRPr lang="en-US" dirty="0"/>
          </a:p>
        </p:txBody>
      </p:sp>
      <p:pic>
        <p:nvPicPr>
          <p:cNvPr id="5" name="Picture 4">
            <a:hlinkClick r:id="rId3"/>
            <a:extLst>
              <a:ext uri="{FF2B5EF4-FFF2-40B4-BE49-F238E27FC236}">
                <a16:creationId xmlns:a16="http://schemas.microsoft.com/office/drawing/2014/main" id="{603725BB-3748-9976-9A0C-4FB8DB37DC53}"/>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0" y="4519208"/>
            <a:ext cx="1488444" cy="2103120"/>
          </a:xfrm>
          <a:prstGeom prst="rect">
            <a:avLst/>
          </a:prstGeom>
        </p:spPr>
      </p:pic>
      <p:sp>
        <p:nvSpPr>
          <p:cNvPr id="4" name="Slide Number Placeholder 3">
            <a:extLst>
              <a:ext uri="{FF2B5EF4-FFF2-40B4-BE49-F238E27FC236}">
                <a16:creationId xmlns:a16="http://schemas.microsoft.com/office/drawing/2014/main" id="{20A86549-DD66-911C-DEE6-F6FA6C7C686E}"/>
              </a:ext>
            </a:extLst>
          </p:cNvPr>
          <p:cNvSpPr>
            <a:spLocks noGrp="1"/>
          </p:cNvSpPr>
          <p:nvPr>
            <p:ph type="sldNum" sz="quarter" idx="12"/>
          </p:nvPr>
        </p:nvSpPr>
        <p:spPr>
          <a:xfrm>
            <a:off x="9448800" y="6492875"/>
            <a:ext cx="2743200" cy="365125"/>
          </a:xfrm>
        </p:spPr>
        <p:txBody>
          <a:bodyPr/>
          <a:lstStyle/>
          <a:p>
            <a:fld id="{1CD7194B-0F75-470B-8147-2A362AE0D5E6}" type="slidenum">
              <a:rPr lang="en-US" sz="1600" b="1" smtClean="0">
                <a:solidFill>
                  <a:schemeClr val="tx2">
                    <a:lumMod val="90000"/>
                    <a:lumOff val="10000"/>
                  </a:schemeClr>
                </a:solidFill>
              </a:rPr>
              <a:t>8</a:t>
            </a:fld>
            <a:endParaRPr lang="en-US" sz="1600" b="1" dirty="0">
              <a:solidFill>
                <a:schemeClr val="tx2">
                  <a:lumMod val="90000"/>
                  <a:lumOff val="10000"/>
                </a:schemeClr>
              </a:solidFill>
            </a:endParaRPr>
          </a:p>
        </p:txBody>
      </p:sp>
    </p:spTree>
    <p:extLst>
      <p:ext uri="{BB962C8B-B14F-4D97-AF65-F5344CB8AC3E}">
        <p14:creationId xmlns:p14="http://schemas.microsoft.com/office/powerpoint/2010/main" val="1419247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8C1FB-3FCC-DE95-026B-8474D1E7CC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FC9537-B493-2738-284B-45881B92EDA7}"/>
              </a:ext>
            </a:extLst>
          </p:cNvPr>
          <p:cNvSpPr>
            <a:spLocks noGrp="1"/>
          </p:cNvSpPr>
          <p:nvPr>
            <p:ph type="title"/>
          </p:nvPr>
        </p:nvSpPr>
        <p:spPr>
          <a:xfrm>
            <a:off x="0" y="0"/>
            <a:ext cx="12192000" cy="914400"/>
          </a:xfrm>
          <a:solidFill>
            <a:schemeClr val="tx2">
              <a:lumMod val="90000"/>
              <a:lumOff val="10000"/>
            </a:schemeClr>
          </a:solidFill>
        </p:spPr>
        <p:txBody>
          <a:bodyPr/>
          <a:lstStyle/>
          <a:p>
            <a:r>
              <a:rPr lang="en-US" b="1" dirty="0">
                <a:solidFill>
                  <a:schemeClr val="bg1"/>
                </a:solidFill>
              </a:rPr>
              <a:t>    Show the data clearly (continued)</a:t>
            </a:r>
          </a:p>
        </p:txBody>
      </p:sp>
      <p:sp>
        <p:nvSpPr>
          <p:cNvPr id="3" name="Content Placeholder 2">
            <a:extLst>
              <a:ext uri="{FF2B5EF4-FFF2-40B4-BE49-F238E27FC236}">
                <a16:creationId xmlns:a16="http://schemas.microsoft.com/office/drawing/2014/main" id="{B64D569D-6198-9E83-8BD2-22A0DA2FD86A}"/>
              </a:ext>
            </a:extLst>
          </p:cNvPr>
          <p:cNvSpPr>
            <a:spLocks noGrp="1"/>
          </p:cNvSpPr>
          <p:nvPr>
            <p:ph idx="1"/>
          </p:nvPr>
        </p:nvSpPr>
        <p:spPr>
          <a:xfrm>
            <a:off x="838200" y="1150070"/>
            <a:ext cx="10515600" cy="5444694"/>
          </a:xfrm>
        </p:spPr>
        <p:txBody>
          <a:bodyPr>
            <a:normAutofit/>
          </a:bodyPr>
          <a:lstStyle/>
          <a:p>
            <a:pPr marL="514350" indent="-514350">
              <a:buFont typeface="+mj-lt"/>
              <a:buAutoNum type="arabicPeriod" startAt="3"/>
            </a:pPr>
            <a:r>
              <a:rPr lang="en-US" dirty="0"/>
              <a:t> </a:t>
            </a:r>
            <a:r>
              <a:rPr lang="en-US" b="1" dirty="0"/>
              <a:t>Axis</a:t>
            </a:r>
            <a:r>
              <a:rPr lang="en-US" dirty="0"/>
              <a:t> limits and format are selected with care.</a:t>
            </a:r>
          </a:p>
          <a:p>
            <a:pPr marL="1082675" lvl="1" indent="-514350">
              <a:buFont typeface="+mj-lt"/>
              <a:buAutoNum type="alphaLcParenR"/>
            </a:pPr>
            <a:r>
              <a:rPr lang="en-US" dirty="0"/>
              <a:t>Negative values should not be present if the variable is non-negative.</a:t>
            </a:r>
          </a:p>
          <a:p>
            <a:pPr marL="1082675" lvl="1" indent="-514350">
              <a:buFont typeface="+mj-lt"/>
              <a:buAutoNum type="alphaLcParenR"/>
            </a:pPr>
            <a:endParaRPr lang="en-US" sz="700" dirty="0"/>
          </a:p>
          <a:p>
            <a:pPr marL="1082675" lvl="1" indent="-514350">
              <a:buFont typeface="+mj-lt"/>
              <a:buAutoNum type="alphaLcParenR"/>
            </a:pPr>
            <a:r>
              <a:rPr lang="en-US" dirty="0"/>
              <a:t>Strongly consider starting axis ranges at 0. If not, then there should be a good reason for the choice.</a:t>
            </a:r>
          </a:p>
          <a:p>
            <a:pPr marL="1082675" lvl="1" indent="-514350">
              <a:buFont typeface="+mj-lt"/>
              <a:buAutoNum type="alphaLcParenR"/>
            </a:pPr>
            <a:endParaRPr lang="en-US" sz="700" dirty="0"/>
          </a:p>
          <a:p>
            <a:pPr marL="1082675" lvl="1" indent="-514350">
              <a:buFont typeface="+mj-lt"/>
              <a:buAutoNum type="alphaLcParenR"/>
            </a:pPr>
            <a:r>
              <a:rPr lang="en-US" dirty="0"/>
              <a:t>If relative change or ratio is plotted, should consider a logarithmic axis;  also consider adding a reference line indicating the point of no change. </a:t>
            </a:r>
          </a:p>
          <a:p>
            <a:pPr marL="919163" lvl="2" indent="-457200">
              <a:buFont typeface="+mj-lt"/>
              <a:buAutoNum type="alphaLcParenR"/>
            </a:pPr>
            <a:endParaRPr lang="en-US" sz="2400" dirty="0"/>
          </a:p>
          <a:p>
            <a:pPr marL="919163" lvl="2" indent="-457200">
              <a:buFont typeface="+mj-lt"/>
              <a:buAutoNum type="alphaLcParenR"/>
            </a:pPr>
            <a:endParaRPr lang="en-US" sz="2400" dirty="0"/>
          </a:p>
          <a:p>
            <a:pPr marL="914400" lvl="1" indent="-457200">
              <a:buAutoNum type="arabicPeriod" startAt="2"/>
            </a:pPr>
            <a:endParaRPr lang="en-US" dirty="0"/>
          </a:p>
        </p:txBody>
      </p:sp>
      <p:pic>
        <p:nvPicPr>
          <p:cNvPr id="5" name="Picture 4">
            <a:hlinkClick r:id="rId3"/>
            <a:extLst>
              <a:ext uri="{FF2B5EF4-FFF2-40B4-BE49-F238E27FC236}">
                <a16:creationId xmlns:a16="http://schemas.microsoft.com/office/drawing/2014/main" id="{BF08158B-4048-57BE-49EF-5DB7EE8EE0B4}"/>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0" y="4509783"/>
            <a:ext cx="1488444" cy="2103120"/>
          </a:xfrm>
          <a:prstGeom prst="rect">
            <a:avLst/>
          </a:prstGeom>
        </p:spPr>
      </p:pic>
      <p:sp>
        <p:nvSpPr>
          <p:cNvPr id="4" name="Slide Number Placeholder 3">
            <a:extLst>
              <a:ext uri="{FF2B5EF4-FFF2-40B4-BE49-F238E27FC236}">
                <a16:creationId xmlns:a16="http://schemas.microsoft.com/office/drawing/2014/main" id="{FCF40386-FE79-92D2-1DE6-0DEBC3688A84}"/>
              </a:ext>
            </a:extLst>
          </p:cNvPr>
          <p:cNvSpPr>
            <a:spLocks noGrp="1"/>
          </p:cNvSpPr>
          <p:nvPr>
            <p:ph type="sldNum" sz="quarter" idx="12"/>
          </p:nvPr>
        </p:nvSpPr>
        <p:spPr>
          <a:xfrm>
            <a:off x="9448800" y="6488876"/>
            <a:ext cx="2743200" cy="365125"/>
          </a:xfrm>
        </p:spPr>
        <p:txBody>
          <a:bodyPr/>
          <a:lstStyle/>
          <a:p>
            <a:fld id="{1CD7194B-0F75-470B-8147-2A362AE0D5E6}" type="slidenum">
              <a:rPr lang="en-US" sz="1600" b="1" smtClean="0">
                <a:solidFill>
                  <a:schemeClr val="tx2">
                    <a:lumMod val="90000"/>
                    <a:lumOff val="10000"/>
                  </a:schemeClr>
                </a:solidFill>
              </a:rPr>
              <a:t>9</a:t>
            </a:fld>
            <a:endParaRPr lang="en-US" sz="1600" b="1">
              <a:solidFill>
                <a:schemeClr val="tx2">
                  <a:lumMod val="90000"/>
                  <a:lumOff val="10000"/>
                </a:schemeClr>
              </a:solidFill>
            </a:endParaRPr>
          </a:p>
        </p:txBody>
      </p:sp>
    </p:spTree>
    <p:extLst>
      <p:ext uri="{BB962C8B-B14F-4D97-AF65-F5344CB8AC3E}">
        <p14:creationId xmlns:p14="http://schemas.microsoft.com/office/powerpoint/2010/main" val="3458901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4705</TotalTime>
  <Words>4237</Words>
  <Application>Microsoft Office PowerPoint</Application>
  <PresentationFormat>Widescreen</PresentationFormat>
  <Paragraphs>518</Paragraphs>
  <Slides>49</Slides>
  <Notes>26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49</vt:i4>
      </vt:variant>
    </vt:vector>
  </HeadingPairs>
  <TitlesOfParts>
    <vt:vector size="56" baseType="lpstr">
      <vt:lpstr>Aptos</vt:lpstr>
      <vt:lpstr>Aptos Display</vt:lpstr>
      <vt:lpstr>Arial</vt:lpstr>
      <vt:lpstr>Courier New</vt:lpstr>
      <vt:lpstr>Times New Roman</vt:lpstr>
      <vt:lpstr>Wingdings</vt:lpstr>
      <vt:lpstr>Office Theme</vt:lpstr>
      <vt:lpstr>Bad Graphs, Good Lies: How Data Visualization Manipulates Truth  Your charts might be telling lies.</vt:lpstr>
      <vt:lpstr>    It’s just a really terrible map</vt:lpstr>
      <vt:lpstr>    Roadmap</vt:lpstr>
      <vt:lpstr>Guidelines for Creating Charts  Understanding best practices may help you  identify when something is “sus.”</vt:lpstr>
      <vt:lpstr>    Why visualize data</vt:lpstr>
      <vt:lpstr>    3 laws of effective visual communication</vt:lpstr>
      <vt:lpstr>    Have a clear purpose</vt:lpstr>
      <vt:lpstr>    Show the data clearly</vt:lpstr>
      <vt:lpstr>    Show the data clearly (continued)</vt:lpstr>
      <vt:lpstr>    Make the message obvious</vt:lpstr>
      <vt:lpstr>    Make the message obvious (continued)</vt:lpstr>
      <vt:lpstr>    Accessibility:  Color usage</vt:lpstr>
      <vt:lpstr>    Accessibility:  Color usage (continued)</vt:lpstr>
      <vt:lpstr>    Accessibility:  Font choices</vt:lpstr>
      <vt:lpstr>    Accessibility:  Alt text</vt:lpstr>
      <vt:lpstr>    Some references for graphing practices</vt:lpstr>
      <vt:lpstr>Hypothetical Examples:  Selecting the graph  Tools to help combat the villain of bad graphs;  prevent an incorrect or unhelpful display.</vt:lpstr>
      <vt:lpstr>    Incorrect base chart</vt:lpstr>
      <vt:lpstr>    Uninformative base chart</vt:lpstr>
      <vt:lpstr>Published Chart Examples  How could the graphic be improved to be less misleading,  easier to read, or better communicate the relationship?</vt:lpstr>
      <vt:lpstr>    Example:  Political Poll</vt:lpstr>
      <vt:lpstr>    Example:  Airline advertisement</vt:lpstr>
      <vt:lpstr>    Example:  Endangered species monitoring</vt:lpstr>
      <vt:lpstr>    Example:  Wildfire occurrences</vt:lpstr>
      <vt:lpstr>    Example:  Disease rates</vt:lpstr>
      <vt:lpstr>    Example:  Beer mile races</vt:lpstr>
      <vt:lpstr>Real Data Exploration Examples  Using real data, discuss how to update default R ggplot2 graphics to follow the three laws.</vt:lpstr>
      <vt:lpstr>    Taylor Swift album tracks dataset</vt:lpstr>
      <vt:lpstr>    How does danceability of Taylor Swift tracks differ      among her studio albums?</vt:lpstr>
      <vt:lpstr>    Taylor Swift tracks:  side-by-side boxplots</vt:lpstr>
      <vt:lpstr>    How does danceability of Taylor Swift tracks differ      between songs in major and minor keys?</vt:lpstr>
      <vt:lpstr>    Taylor Swift tracks:  Overlaid density plots</vt:lpstr>
      <vt:lpstr>    Is there evidence of a linear relationship between      danceability and order within Taylor Swift track?</vt:lpstr>
      <vt:lpstr>    Taylor Swift tracks:  Scatterplot</vt:lpstr>
      <vt:lpstr>    Some references for ggplot2</vt:lpstr>
      <vt:lpstr>Putting It All Together </vt:lpstr>
      <vt:lpstr>    Summary</vt:lpstr>
      <vt:lpstr>Thank you! Contact:  Megan Heyman (elegacy14@gmail.com)  These slides, the referenced R code, and  additional dataset can be found here: </vt:lpstr>
      <vt:lpstr>Guidelines for Creating Tables  Sometimes it is better to display the information using a table.</vt:lpstr>
      <vt:lpstr>    Elements of tables</vt:lpstr>
      <vt:lpstr>    Elements of tables (continued)</vt:lpstr>
      <vt:lpstr>Another Real Data Exploration Example  Using real data, discuss how to update default R ggplot2 graphics to follow the three laws.</vt:lpstr>
      <vt:lpstr>    Ocean microplastics dataset</vt:lpstr>
      <vt:lpstr>    Ocean microplastics:  Time series</vt:lpstr>
      <vt:lpstr>    Ocean microplastics:  Bar graph</vt:lpstr>
      <vt:lpstr>    Ocean microplastics:  Bar graph</vt:lpstr>
      <vt:lpstr>    Ocean microplastics:  Bar graph</vt:lpstr>
      <vt:lpstr>    Ocean microplastics:  Side-by-side boxplots</vt:lpstr>
      <vt:lpstr>    Ocean microplastics:  Side-by-side boxplots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Heyman, Megan</dc:creator>
  <cp:lastModifiedBy>Heyman, Megan</cp:lastModifiedBy>
  <cp:revision>30</cp:revision>
  <dcterms:created xsi:type="dcterms:W3CDTF">2026-07-27T14:45:40Z</dcterms:created>
  <dcterms:modified xsi:type="dcterms:W3CDTF">2026-08-17T19:51:15Z</dcterms:modified>
</cp:coreProperties>
</file>